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0"/>
  </p:notesMasterIdLst>
  <p:sldIdLst>
    <p:sldId id="256" r:id="rId2"/>
    <p:sldId id="295" r:id="rId3"/>
    <p:sldId id="296" r:id="rId4"/>
    <p:sldId id="298" r:id="rId5"/>
    <p:sldId id="297" r:id="rId6"/>
    <p:sldId id="299" r:id="rId7"/>
    <p:sldId id="300" r:id="rId8"/>
    <p:sldId id="301" r:id="rId9"/>
    <p:sldId id="302" r:id="rId10"/>
    <p:sldId id="304" r:id="rId11"/>
    <p:sldId id="305" r:id="rId12"/>
    <p:sldId id="307" r:id="rId13"/>
    <p:sldId id="306" r:id="rId14"/>
    <p:sldId id="308" r:id="rId15"/>
    <p:sldId id="310" r:id="rId16"/>
    <p:sldId id="303" r:id="rId17"/>
    <p:sldId id="309" r:id="rId18"/>
    <p:sldId id="313" r:id="rId19"/>
    <p:sldId id="311" r:id="rId20"/>
    <p:sldId id="312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Montserrat" pitchFamily="2" charset="77"/>
      <p:regular r:id="rId65"/>
      <p:bold r:id="rId66"/>
      <p:italic r:id="rId67"/>
      <p:boldItalic r:id="rId68"/>
    </p:embeddedFont>
    <p:embeddedFont>
      <p:font typeface="Montserrat Light" pitchFamily="2" charset="77"/>
      <p:regular r:id="rId69"/>
      <p:bold r:id="rId70"/>
      <p:italic r:id="rId71"/>
      <p:boldItalic r:id="rId72"/>
    </p:embeddedFont>
    <p:embeddedFont>
      <p:font typeface="Roboto Mono" pitchFamily="49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ico Aldy Ferdian" initials="HAF" lastIdx="1" clrIdx="0">
    <p:extLst>
      <p:ext uri="{19B8F6BF-5375-455C-9EA6-DF929625EA0E}">
        <p15:presenceInfo xmlns:p15="http://schemas.microsoft.com/office/powerpoint/2012/main" userId="674266cea2c50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008C"/>
    <a:srgbClr val="FFFF2F"/>
    <a:srgbClr val="00ADEF"/>
    <a:srgbClr val="004591"/>
    <a:srgbClr val="95E1F9"/>
    <a:srgbClr val="FEF200"/>
    <a:srgbClr val="6ABE45"/>
    <a:srgbClr val="ED2124"/>
    <a:srgbClr val="00FE00"/>
    <a:srgbClr val="EB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34186F-BB2D-4F77-A92C-0922D36D731B}" v="2212" dt="2021-03-20T08:17:26.071"/>
    <p1510:client id="{DEA9B0F8-5161-E843-894B-29DD015821E0}" v="384" dt="2021-03-21T08:16:13.145"/>
  </p1510:revLst>
</p1510:revInfo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5"/>
  </p:normalViewPr>
  <p:slideViewPr>
    <p:cSldViewPr snapToGrid="0" snapToObjects="1">
      <p:cViewPr varScale="1">
        <p:scale>
          <a:sx n="181" d="100"/>
          <a:sy n="181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1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006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83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016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10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152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6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747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462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62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30bb4f95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30bb4f95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85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635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30bb4f9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30bb4f9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5419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763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30bb4f9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30bb4f9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30bb4f9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30bb4f9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30bb4f9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30bb4f9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30bb4f95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30bb4f95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30bb4f95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30bb4f95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30bb4f95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30bb4f95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0808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30bb4f95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30bb4f95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30bb4f95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30bb4f95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30bb4f95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30bb4f95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b30bb4f95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b30bb4f95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b30bb4f95a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b30bb4f95a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89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47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960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92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9" name="Google Shape;49;p7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9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66" name="Google Shape;66;p9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ey cat with yellow eyes&#10;&#10;Description automatically generated with medium confidence">
            <a:extLst>
              <a:ext uri="{FF2B5EF4-FFF2-40B4-BE49-F238E27FC236}">
                <a16:creationId xmlns:a16="http://schemas.microsoft.com/office/drawing/2014/main" id="{17DFFA71-DD72-4FB0-B37B-9942611B0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25" r="24791"/>
          <a:stretch/>
        </p:blipFill>
        <p:spPr>
          <a:xfrm>
            <a:off x="6427306" y="0"/>
            <a:ext cx="2710686" cy="2829664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BCF40037-ADEE-497C-8396-CBE3757E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22129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F87ED9-3B0C-452E-81CF-A3D54DE850E2}"/>
              </a:ext>
            </a:extLst>
          </p:cNvPr>
          <p:cNvSpPr/>
          <p:nvPr/>
        </p:nvSpPr>
        <p:spPr>
          <a:xfrm>
            <a:off x="7261562" y="291623"/>
            <a:ext cx="1695152" cy="2037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 descr="A picture containing dog, outdoor, sitting, laying&#10;&#10;Description automatically generated">
            <a:extLst>
              <a:ext uri="{FF2B5EF4-FFF2-40B4-BE49-F238E27FC236}">
                <a16:creationId xmlns:a16="http://schemas.microsoft.com/office/drawing/2014/main" id="{81B54BB2-F868-44F7-A1C8-51A4AF0DEA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46" r="11054"/>
          <a:stretch/>
        </p:blipFill>
        <p:spPr>
          <a:xfrm>
            <a:off x="4722129" y="0"/>
            <a:ext cx="2195002" cy="28141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2ABD3B-2CEB-4C28-BE1F-6E274344C22A}"/>
              </a:ext>
            </a:extLst>
          </p:cNvPr>
          <p:cNvSpPr/>
          <p:nvPr/>
        </p:nvSpPr>
        <p:spPr>
          <a:xfrm>
            <a:off x="4991100" y="53340"/>
            <a:ext cx="1684020" cy="2171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86289" y="1042683"/>
            <a:ext cx="3427539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 to Computer Vision</a:t>
            </a:r>
            <a:endParaRPr sz="4800"/>
          </a:p>
        </p:txBody>
      </p:sp>
      <p:sp>
        <p:nvSpPr>
          <p:cNvPr id="3" name="Google Shape;87;p12">
            <a:extLst>
              <a:ext uri="{FF2B5EF4-FFF2-40B4-BE49-F238E27FC236}">
                <a16:creationId xmlns:a16="http://schemas.microsoft.com/office/drawing/2014/main" id="{75964C78-53B2-4579-872D-9E643B90C631}"/>
              </a:ext>
            </a:extLst>
          </p:cNvPr>
          <p:cNvSpPr txBox="1">
            <a:spLocks/>
          </p:cNvSpPr>
          <p:nvPr/>
        </p:nvSpPr>
        <p:spPr>
          <a:xfrm>
            <a:off x="686289" y="4217552"/>
            <a:ext cx="4531062" cy="67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/>
              <a:t>TECHNOLOGY ARTISAN</a:t>
            </a:r>
            <a:endParaRPr lang="id-ID" sz="1400"/>
          </a:p>
        </p:txBody>
      </p:sp>
      <p:pic>
        <p:nvPicPr>
          <p:cNvPr id="8" name="Picture 7" descr="A picture containing text, scene, way, road&#10;&#10;Description automatically generated">
            <a:extLst>
              <a:ext uri="{FF2B5EF4-FFF2-40B4-BE49-F238E27FC236}">
                <a16:creationId xmlns:a16="http://schemas.microsoft.com/office/drawing/2014/main" id="{2F1675F7-4C78-4A3E-A8DF-0ADB581619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74" t="28916" r="10722"/>
          <a:stretch/>
        </p:blipFill>
        <p:spPr>
          <a:xfrm>
            <a:off x="4722129" y="2814123"/>
            <a:ext cx="4421871" cy="2329378"/>
          </a:xfrm>
          <a:prstGeom prst="rect">
            <a:avLst/>
          </a:prstGeom>
        </p:spPr>
      </p:pic>
      <p:pic>
        <p:nvPicPr>
          <p:cNvPr id="4" name="Picture 3" descr="A close up of an eye&#10;&#10;Description automatically generated">
            <a:extLst>
              <a:ext uri="{FF2B5EF4-FFF2-40B4-BE49-F238E27FC236}">
                <a16:creationId xmlns:a16="http://schemas.microsoft.com/office/drawing/2014/main" id="{B3A4DE38-81CF-4EF5-B627-D03918A69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845" y="1757883"/>
            <a:ext cx="2951000" cy="17706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0996DCD-E6DB-4314-AC7E-D531A5257920}"/>
              </a:ext>
            </a:extLst>
          </p:cNvPr>
          <p:cNvSpPr/>
          <p:nvPr/>
        </p:nvSpPr>
        <p:spPr>
          <a:xfrm>
            <a:off x="6610459" y="2070154"/>
            <a:ext cx="1003192" cy="1003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_pcd_2">
            <a:hlinkClick r:id="" action="ppaction://media"/>
            <a:extLst>
              <a:ext uri="{FF2B5EF4-FFF2-40B4-BE49-F238E27FC236}">
                <a16:creationId xmlns:a16="http://schemas.microsoft.com/office/drawing/2014/main" id="{C5C99A29-FB5C-4636-8E0E-844364FEC9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70" end="28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587"/>
            <a:ext cx="9144000" cy="4948238"/>
          </a:xfrm>
          <a:prstGeom prst="rect">
            <a:avLst/>
          </a:prstGeom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2095608" y="4351449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An Example of Image Processing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38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an Image?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And how computer sees 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105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9F6CDF4-B500-4CE7-BE84-B2E82299E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6" t="6490" r="7024" b="10149"/>
          <a:stretch/>
        </p:blipFill>
        <p:spPr>
          <a:xfrm>
            <a:off x="3282951" y="104775"/>
            <a:ext cx="5384800" cy="4924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AB2E30-3CF5-4441-A536-62E852A8CE37}"/>
              </a:ext>
            </a:extLst>
          </p:cNvPr>
          <p:cNvSpPr txBox="1"/>
          <p:nvPr/>
        </p:nvSpPr>
        <p:spPr>
          <a:xfrm>
            <a:off x="3139253" y="38100"/>
            <a:ext cx="566143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254 254 255 255 255 255 255 255 252 254 255 248 254 252 255 254 245 255 254 253 254 255 246 253 252 252 252 252 253 254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254 254 255 255 255 255 255 255 255 250 254 255 255 242 254 252 255 250 255 252 252 242 255 250 253 253 252 253 254 254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255 255 255 255 255 255 254 254 254 254 250 248 255 253 255 253 238 251 252 255 248 251 252 253 254 254 253 253 254 254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255 255 255 255 255 255 254 254 250 255 253 239 254 251 254 241 188 227 252 252 254 253 249 252 255 254 254 254 254 254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255 255 255 255 255 255 254 254 255 250 255 254 251 240 254 178 163 201 216 253 252 249 251 246 255 254 253 253 254 254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255 255 255 255 255 255 254 254 255 250 255 255 250 255 253  83 189 213 158 230 254 255 249 246 254 254 253 253 253 254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254 254 255 255 255 255 255 255 254 255 253 248 253 237 175  50 224 238 147 173 243 252 252 250 254 253 253 253 253 254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254 254 255 255 255 255 255 255 253 255 255 250 255 168  52  83 231 251 162 146 194 248 251 253 254 253 253 253 254 255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255 243 251 255 250 254 255 250 255 242 253 243 111  73  70 110 253 251 183 154 150 228 254 248 253 253 254 255 255 254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249 253 251 249 255 255 250 255 244 255 184  77  79  83  61 175 255 244 176 156 149 194 252 255 252 253 253 254 254 254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251 253 248 253 255 252 254 251 226 106  57  75  76  84  67 165 255 247 165 156 151 159 243 255 251 252 253 253 254 254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254 249 248 255 250 253 240 166  65  71  81  75  66  96 136  92 233 255 154 154 157 148 228 251 251 252 253 253 254 254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251 252 255 254 250 249 167  62  71  75  92  73  68 213 130  52 157 242 148 154 161 151 209 250 252 253 253 254 254 254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255 252 255 250 253 212  76  65  93  77  62  93 217 253 198  64  84 205 145 154 158 149 190 251 253 253 254 254 254 255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255 252 254 254 254 190  44 100  65  71 142 239 253 239 255 179  81 177 147 153 156 145 183 250 254 254 254 254 254 254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248 255 253 252 251 210  64  72  89 209 248 253 245 255 253 221 123 171 153 154 160 146 185 249 254 254 254 254 254 254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255 250 255 254 254 250 176  64 213 249 255 254 251 251 250 230 165 163 155 160 155 146 200 246 254 254 254 254 254 254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254 252 255 255 250 255 241 194 219 248 254 253 252 253 255 240 179 152 161 152 157 151 188 252 254 254 254 254 254 253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255 251 255 255 249 254 255 254 235 254 255 255 255 254 255 249 192 148 160 151 163 150 198 255 254 254 254 254 254 254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255 250 251 255 255 253 252 253 250 255 255 255 255 253 254 252 195 150 153 158 161 146 231 252 255 255 255 255 255 254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255 255 253 253 255 254 254 255 252 254 252 254 255 252 252 254 198 142 155 159 149 164 253 249 254 255 255 255 254 253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252 255 255 251 251 252 252 253 253 253 252 253 255 253 251 253 215 140 164 154 146 205 254 252 253 254 255 254 252 251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250 254 255 254 255 255 254 252 255 255 255 254 255 255 251 252 238 164 158 150 162 239 250 255 252 253 254 253 251 249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255 255 254 254 254 254 255 255 252 254 255 252 255 255 252 253 251 194 141 149 182 251 250 255 253 254 254 253 251 249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255 255 255 255 255 255 255 255 255 255 255 255 255 255 255 255 250 251 165 134 196 253 249 255 253 254 255 254 251 249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255 255 255 255 255 255 255 255 255 255 255 255 255 255 254 254 253 249 223 151 178 249 255 255 253 254 255 253 251 249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254 254 254 254 254 254 254 254 255 255 255 254 254 254 254 254 251 255 249 208 157 253 248 255 253 254 254 253 251 249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254 254 254 254 254 254 254 254 254 254 254 254 254 254 254 254 254 251 252 247 197 237 251 253 253 254 255 254 251 250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254 254 254 254 254 254 254 254 254 254 254 254 254 254 254 254 255 249 251 255 249 229 255 253 254 255 255 254 252 251</a:t>
            </a:r>
          </a:p>
          <a:p>
            <a:pPr>
              <a:spcAft>
                <a:spcPts val="600"/>
              </a:spcAft>
            </a:pPr>
            <a:r>
              <a:rPr lang="en-ID" sz="600">
                <a:solidFill>
                  <a:schemeClr val="tx1"/>
                </a:solidFill>
                <a:latin typeface="Roboto Mono" pitchFamily="49" charset="0"/>
                <a:ea typeface="Roboto Mono" pitchFamily="49" charset="0"/>
              </a:rPr>
              <a:t>254 254 254 254 254 254 254 254 254 254 254 254 254 254 254 254 252 255 251 255 255 244 255 255 254 255 255 254 253 252</a:t>
            </a:r>
            <a:endParaRPr lang="en-US" sz="600">
              <a:solidFill>
                <a:schemeClr val="tx1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8070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1F950-1D1C-B04D-AC4E-5653D9395D8E}"/>
              </a:ext>
            </a:extLst>
          </p:cNvPr>
          <p:cNvSpPr txBox="1"/>
          <p:nvPr/>
        </p:nvSpPr>
        <p:spPr>
          <a:xfrm>
            <a:off x="2296181" y="2477522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1998F-D7D5-C54C-86B5-B49EAEB830CF}"/>
              </a:ext>
            </a:extLst>
          </p:cNvPr>
          <p:cNvSpPr txBox="1"/>
          <p:nvPr/>
        </p:nvSpPr>
        <p:spPr>
          <a:xfrm>
            <a:off x="1001056" y="1799562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30x30 px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15CAF9-D2B5-264E-B99E-288AA9CB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7" y="2107339"/>
            <a:ext cx="1498014" cy="15098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CAAE86-CDDE-8549-B62F-E79418A2AC38}"/>
              </a:ext>
            </a:extLst>
          </p:cNvPr>
          <p:cNvSpPr txBox="1"/>
          <p:nvPr/>
        </p:nvSpPr>
        <p:spPr>
          <a:xfrm>
            <a:off x="449004" y="4576912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Spreadsheet/Excel</a:t>
            </a:r>
          </a:p>
        </p:txBody>
      </p:sp>
    </p:spTree>
    <p:extLst>
      <p:ext uri="{BB962C8B-B14F-4D97-AF65-F5344CB8AC3E}">
        <p14:creationId xmlns:p14="http://schemas.microsoft.com/office/powerpoint/2010/main" val="325941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Spaces (Commonly Used)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FF0000"/>
                </a:solidFill>
              </a:rPr>
              <a:t>R</a:t>
            </a:r>
            <a:r>
              <a:rPr lang="en" sz="4400" b="1">
                <a:solidFill>
                  <a:srgbClr val="6ABE45"/>
                </a:solidFill>
              </a:rPr>
              <a:t>G</a:t>
            </a:r>
            <a:r>
              <a:rPr lang="en" sz="4400" b="1">
                <a:solidFill>
                  <a:srgbClr val="3954A5"/>
                </a:solidFill>
              </a:rPr>
              <a:t>B</a:t>
            </a:r>
            <a:endParaRPr sz="4400" b="1">
              <a:solidFill>
                <a:srgbClr val="3954A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FF0000"/>
                </a:solidFill>
              </a:rPr>
              <a:t>Red</a:t>
            </a:r>
            <a:r>
              <a:rPr lang="en"/>
              <a:t> </a:t>
            </a:r>
            <a:r>
              <a:rPr lang="en">
                <a:solidFill>
                  <a:srgbClr val="00B050"/>
                </a:solidFill>
              </a:rPr>
              <a:t>Green</a:t>
            </a:r>
            <a:r>
              <a:rPr lang="en"/>
              <a:t> </a:t>
            </a:r>
            <a:r>
              <a:rPr lang="en">
                <a:solidFill>
                  <a:srgbClr val="004591"/>
                </a:solidFill>
              </a:rPr>
              <a:t>Blue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Banyak </a:t>
            </a:r>
            <a:r>
              <a:rPr lang="en-US" err="1"/>
              <a:t>digunakan</a:t>
            </a:r>
            <a:r>
              <a:rPr lang="en-US"/>
              <a:t> dalam image processing, monitor </a:t>
            </a:r>
            <a:r>
              <a:rPr lang="en-US" err="1"/>
              <a:t>berwarna</a:t>
            </a:r>
            <a:r>
              <a:rPr lang="en-US"/>
              <a:t> dan </a:t>
            </a:r>
            <a:r>
              <a:rPr lang="en-US" err="1"/>
              <a:t>kamera</a:t>
            </a:r>
            <a:r>
              <a:rPr lang="en-US"/>
              <a:t> </a:t>
            </a:r>
            <a:r>
              <a:rPr lang="en-US" err="1"/>
              <a:t>berwarna</a:t>
            </a:r>
            <a:r>
              <a:rPr lang="en-US"/>
              <a:t>.</a:t>
            </a:r>
            <a:br>
              <a:rPr lang="en"/>
            </a:b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2"/>
          </p:nvPr>
        </p:nvSpPr>
        <p:spPr>
          <a:xfrm>
            <a:off x="3414210" y="1430150"/>
            <a:ext cx="2558791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00ADEF"/>
                </a:solidFill>
              </a:rPr>
              <a:t>C</a:t>
            </a:r>
            <a:r>
              <a:rPr lang="en-US" sz="4400" b="1">
                <a:solidFill>
                  <a:srgbClr val="EB008B"/>
                </a:solidFill>
              </a:rPr>
              <a:t>M</a:t>
            </a:r>
            <a:r>
              <a:rPr lang="en-US" sz="4400" b="1">
                <a:solidFill>
                  <a:srgbClr val="FEF200"/>
                </a:solidFill>
              </a:rPr>
              <a:t>Y</a:t>
            </a:r>
            <a:endParaRPr sz="4400" b="1">
              <a:solidFill>
                <a:srgbClr val="FEF2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ADEF"/>
                </a:solidFill>
              </a:rPr>
              <a:t>Cyan</a:t>
            </a:r>
            <a:r>
              <a:rPr lang="en"/>
              <a:t> </a:t>
            </a:r>
            <a:r>
              <a:rPr lang="en">
                <a:solidFill>
                  <a:srgbClr val="ED008C"/>
                </a:solidFill>
              </a:rPr>
              <a:t>Magenta</a:t>
            </a:r>
            <a:r>
              <a:rPr lang="en"/>
              <a:t> </a:t>
            </a:r>
            <a:r>
              <a:rPr lang="en">
                <a:solidFill>
                  <a:schemeClr val="accent5">
                    <a:lumMod val="75000"/>
                  </a:schemeClr>
                </a:solidFill>
              </a:rPr>
              <a:t>Yellow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Banyak digunakan dalam industri percetakan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3"/>
          </p:nvPr>
        </p:nvSpPr>
        <p:spPr>
          <a:xfrm>
            <a:off x="6164884" y="1430150"/>
            <a:ext cx="2670644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gradFill flip="none" rotWithShape="1">
                  <a:gsLst>
                    <a:gs pos="67000">
                      <a:srgbClr val="92D050"/>
                    </a:gs>
                    <a:gs pos="0">
                      <a:srgbClr val="C00000"/>
                    </a:gs>
                    <a:gs pos="38000">
                      <a:srgbClr val="FFC000"/>
                    </a:gs>
                    <a:gs pos="100000">
                      <a:srgbClr val="0070C0"/>
                    </a:gs>
                  </a:gsLst>
                  <a:lin ang="5400000" scaled="1"/>
                  <a:tileRect/>
                </a:gradFill>
              </a:rPr>
              <a:t>H</a:t>
            </a:r>
            <a:r>
              <a:rPr lang="en-US" sz="4400" b="1">
                <a:gradFill>
                  <a:gsLst>
                    <a:gs pos="0">
                      <a:schemeClr val="bg1"/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S</a:t>
            </a:r>
            <a:r>
              <a:rPr lang="en-US" sz="4400" b="1">
                <a:gradFill>
                  <a:gsLst>
                    <a:gs pos="0">
                      <a:schemeClr val="bg1"/>
                    </a:gs>
                    <a:gs pos="5400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1"/>
                </a:gradFill>
              </a:rPr>
              <a:t>V</a:t>
            </a:r>
            <a:endParaRPr sz="4400" b="1">
              <a:gradFill>
                <a:gsLst>
                  <a:gs pos="0">
                    <a:schemeClr val="bg1"/>
                  </a:gs>
                  <a:gs pos="54000">
                    <a:schemeClr val="bg1">
                      <a:lumMod val="50000"/>
                    </a:schemeClr>
                  </a:gs>
                  <a:gs pos="100000">
                    <a:schemeClr val="tx1">
                      <a:lumMod val="90000"/>
                      <a:lumOff val="10000"/>
                    </a:schemeClr>
                  </a:gs>
                </a:gsLst>
                <a:lin ang="5400000" scaled="1"/>
              </a:gra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D008C"/>
                </a:solidFill>
              </a:rPr>
              <a:t>H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u</a:t>
            </a:r>
            <a:r>
              <a:rPr lang="en-US">
                <a:solidFill>
                  <a:srgbClr val="00B050"/>
                </a:solidFill>
              </a:rPr>
              <a:t>e</a:t>
            </a:r>
            <a:r>
              <a:rPr lang="en-US"/>
              <a:t>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Saturation</a:t>
            </a:r>
            <a:r>
              <a:rPr lang="en-US"/>
              <a:t> Value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Paling </a:t>
            </a:r>
            <a:r>
              <a:rPr lang="en-US" err="1"/>
              <a:t>mendekati</a:t>
            </a:r>
            <a:r>
              <a:rPr lang="en-US"/>
              <a:t> </a:t>
            </a:r>
            <a:r>
              <a:rPr lang="en-US" err="1"/>
              <a:t>cara</a:t>
            </a:r>
            <a:r>
              <a:rPr lang="en-US"/>
              <a:t> </a:t>
            </a:r>
            <a:r>
              <a:rPr lang="en-US" err="1"/>
              <a:t>manusia</a:t>
            </a:r>
            <a:r>
              <a:rPr lang="en-US"/>
              <a:t> </a:t>
            </a:r>
            <a:r>
              <a:rPr lang="en-US" err="1"/>
              <a:t>melihat</a:t>
            </a:r>
            <a:r>
              <a:rPr lang="en-US"/>
              <a:t> warna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15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Spaces Composition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3F54C89-B90D-4DD9-82C6-C0D88206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146" y="1392809"/>
            <a:ext cx="5203977" cy="2927237"/>
          </a:xfrm>
          <a:prstGeom prst="rect">
            <a:avLst/>
          </a:prstGeom>
        </p:spPr>
      </p:pic>
      <p:pic>
        <p:nvPicPr>
          <p:cNvPr id="13" name="Picture 1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B48991F-1A03-4E89-8CDC-71CEA9F1F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261" y="1657158"/>
            <a:ext cx="2887593" cy="2165695"/>
          </a:xfrm>
          <a:prstGeom prst="rect">
            <a:avLst/>
          </a:prstGeom>
        </p:spPr>
      </p:pic>
      <p:sp>
        <p:nvSpPr>
          <p:cNvPr id="19" name="Google Shape;157;p20">
            <a:extLst>
              <a:ext uri="{FF2B5EF4-FFF2-40B4-BE49-F238E27FC236}">
                <a16:creationId xmlns:a16="http://schemas.microsoft.com/office/drawing/2014/main" id="{056D65D7-419D-498C-A9E0-F93179C0E6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77313" y="3910123"/>
            <a:ext cx="1788749" cy="5813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CMY</a:t>
            </a:r>
            <a:br>
              <a:rPr lang="en" b="1"/>
            </a:br>
            <a:r>
              <a:rPr lang="en" b="1"/>
              <a:t>(Substractive)</a:t>
            </a:r>
            <a:br>
              <a:rPr lang="en" sz="900"/>
            </a:br>
            <a:endParaRPr sz="900"/>
          </a:p>
        </p:txBody>
      </p:sp>
      <p:sp>
        <p:nvSpPr>
          <p:cNvPr id="20" name="Google Shape;157;p20">
            <a:extLst>
              <a:ext uri="{FF2B5EF4-FFF2-40B4-BE49-F238E27FC236}">
                <a16:creationId xmlns:a16="http://schemas.microsoft.com/office/drawing/2014/main" id="{2CD7401F-3BB2-4E32-889F-87549B6C6C90}"/>
              </a:ext>
            </a:extLst>
          </p:cNvPr>
          <p:cNvSpPr txBox="1">
            <a:spLocks/>
          </p:cNvSpPr>
          <p:nvPr/>
        </p:nvSpPr>
        <p:spPr>
          <a:xfrm>
            <a:off x="998519" y="3910123"/>
            <a:ext cx="1557396" cy="58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id-ID" b="1"/>
              <a:t>RGB</a:t>
            </a:r>
            <a:br>
              <a:rPr lang="id-ID" b="1"/>
            </a:br>
            <a:r>
              <a:rPr lang="id-ID" b="1"/>
              <a:t>(</a:t>
            </a:r>
            <a:r>
              <a:rPr lang="id-ID" b="1" err="1"/>
              <a:t>Additive</a:t>
            </a:r>
            <a:r>
              <a:rPr lang="id-ID" b="1"/>
              <a:t>)</a:t>
            </a:r>
            <a:br>
              <a:rPr lang="id-ID" sz="900"/>
            </a:br>
            <a:endParaRPr lang="id-ID" sz="900"/>
          </a:p>
        </p:txBody>
      </p:sp>
      <p:sp>
        <p:nvSpPr>
          <p:cNvPr id="22" name="Google Shape;157;p20">
            <a:extLst>
              <a:ext uri="{FF2B5EF4-FFF2-40B4-BE49-F238E27FC236}">
                <a16:creationId xmlns:a16="http://schemas.microsoft.com/office/drawing/2014/main" id="{0CFAF439-1432-41CD-A20D-1C30D4F27980}"/>
              </a:ext>
            </a:extLst>
          </p:cNvPr>
          <p:cNvSpPr txBox="1">
            <a:spLocks/>
          </p:cNvSpPr>
          <p:nvPr/>
        </p:nvSpPr>
        <p:spPr>
          <a:xfrm>
            <a:off x="5940666" y="3910123"/>
            <a:ext cx="2544781" cy="58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b="1"/>
              <a:t>HSV</a:t>
            </a:r>
            <a:br>
              <a:rPr lang="en-US" b="1"/>
            </a:br>
            <a:r>
              <a:rPr lang="en-US" b="1"/>
              <a:t>(Hue dalam </a:t>
            </a:r>
            <a:r>
              <a:rPr lang="en-US" b="1" err="1"/>
              <a:t>derajat</a:t>
            </a:r>
            <a:r>
              <a:rPr lang="en-US" b="1"/>
              <a:t>)</a:t>
            </a:r>
            <a:endParaRPr lang="id-ID" sz="900"/>
          </a:p>
        </p:txBody>
      </p:sp>
    </p:spTree>
    <p:extLst>
      <p:ext uri="{BB962C8B-B14F-4D97-AF65-F5344CB8AC3E}">
        <p14:creationId xmlns:p14="http://schemas.microsoft.com/office/powerpoint/2010/main" val="357299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Computer Sees Images ?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855300" y="1683538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FF0000"/>
                </a:solidFill>
              </a:rPr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6ABE45"/>
                </a:solidFill>
              </a:rPr>
              <a:t>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3954A5"/>
                </a:solidFill>
              </a:rPr>
              <a:t>B</a:t>
            </a:r>
            <a:endParaRPr sz="4400" b="1">
              <a:solidFill>
                <a:srgbClr val="3954A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2"/>
          </p:nvPr>
        </p:nvSpPr>
        <p:spPr>
          <a:xfrm>
            <a:off x="3414210" y="1683538"/>
            <a:ext cx="2558791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00ADEF"/>
                </a:solidFill>
              </a:rPr>
              <a:t>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EB008B"/>
                </a:solidFill>
              </a:rPr>
              <a:t>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EF200"/>
                </a:solidFill>
              </a:rPr>
              <a:t>Y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3"/>
          </p:nvPr>
        </p:nvSpPr>
        <p:spPr>
          <a:xfrm>
            <a:off x="6164884" y="1683538"/>
            <a:ext cx="2670644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gradFill flip="none" rotWithShape="1">
                  <a:gsLst>
                    <a:gs pos="67000">
                      <a:srgbClr val="92D050"/>
                    </a:gs>
                    <a:gs pos="0">
                      <a:srgbClr val="C00000"/>
                    </a:gs>
                    <a:gs pos="38000">
                      <a:srgbClr val="FFC000"/>
                    </a:gs>
                    <a:gs pos="100000">
                      <a:srgbClr val="0070C0"/>
                    </a:gs>
                  </a:gsLst>
                  <a:lin ang="5400000" scaled="1"/>
                  <a:tileRect/>
                </a:gradFill>
              </a:rPr>
              <a:t>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gradFill>
                  <a:gsLst>
                    <a:gs pos="0">
                      <a:schemeClr val="bg1"/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gradFill>
                  <a:gsLst>
                    <a:gs pos="0">
                      <a:schemeClr val="bg1"/>
                    </a:gs>
                    <a:gs pos="5400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1"/>
                </a:gradFill>
              </a:rPr>
              <a:t>V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157;p20">
            <a:extLst>
              <a:ext uri="{FF2B5EF4-FFF2-40B4-BE49-F238E27FC236}">
                <a16:creationId xmlns:a16="http://schemas.microsoft.com/office/drawing/2014/main" id="{62EF4843-E74B-4C1C-B53D-680693289B8B}"/>
              </a:ext>
            </a:extLst>
          </p:cNvPr>
          <p:cNvSpPr txBox="1">
            <a:spLocks/>
          </p:cNvSpPr>
          <p:nvPr/>
        </p:nvSpPr>
        <p:spPr>
          <a:xfrm>
            <a:off x="1492441" y="1802888"/>
            <a:ext cx="1327876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: 0 - 255</a:t>
            </a:r>
          </a:p>
        </p:txBody>
      </p:sp>
      <p:sp>
        <p:nvSpPr>
          <p:cNvPr id="8" name="Google Shape;157;p20">
            <a:extLst>
              <a:ext uri="{FF2B5EF4-FFF2-40B4-BE49-F238E27FC236}">
                <a16:creationId xmlns:a16="http://schemas.microsoft.com/office/drawing/2014/main" id="{E28C41B4-1BE8-4C15-9674-6C0EA54C1F84}"/>
              </a:ext>
            </a:extLst>
          </p:cNvPr>
          <p:cNvSpPr txBox="1">
            <a:spLocks/>
          </p:cNvSpPr>
          <p:nvPr/>
        </p:nvSpPr>
        <p:spPr>
          <a:xfrm>
            <a:off x="1492441" y="2467325"/>
            <a:ext cx="1327876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: 0 - 255</a:t>
            </a:r>
          </a:p>
        </p:txBody>
      </p:sp>
      <p:sp>
        <p:nvSpPr>
          <p:cNvPr id="9" name="Google Shape;157;p20">
            <a:extLst>
              <a:ext uri="{FF2B5EF4-FFF2-40B4-BE49-F238E27FC236}">
                <a16:creationId xmlns:a16="http://schemas.microsoft.com/office/drawing/2014/main" id="{0888C8E8-67B6-4F2D-9A24-317791DCB379}"/>
              </a:ext>
            </a:extLst>
          </p:cNvPr>
          <p:cNvSpPr txBox="1">
            <a:spLocks/>
          </p:cNvSpPr>
          <p:nvPr/>
        </p:nvSpPr>
        <p:spPr>
          <a:xfrm>
            <a:off x="1492441" y="3110144"/>
            <a:ext cx="1327876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: 0 - 255</a:t>
            </a:r>
          </a:p>
        </p:txBody>
      </p:sp>
      <p:sp>
        <p:nvSpPr>
          <p:cNvPr id="11" name="Google Shape;157;p20">
            <a:extLst>
              <a:ext uri="{FF2B5EF4-FFF2-40B4-BE49-F238E27FC236}">
                <a16:creationId xmlns:a16="http://schemas.microsoft.com/office/drawing/2014/main" id="{A3F71023-EC55-4001-8E3E-D475EAD799EF}"/>
              </a:ext>
            </a:extLst>
          </p:cNvPr>
          <p:cNvSpPr txBox="1">
            <a:spLocks/>
          </p:cNvSpPr>
          <p:nvPr/>
        </p:nvSpPr>
        <p:spPr>
          <a:xfrm>
            <a:off x="4077129" y="1802888"/>
            <a:ext cx="1327876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: 0 - 255</a:t>
            </a:r>
          </a:p>
        </p:txBody>
      </p:sp>
      <p:sp>
        <p:nvSpPr>
          <p:cNvPr id="12" name="Google Shape;157;p20">
            <a:extLst>
              <a:ext uri="{FF2B5EF4-FFF2-40B4-BE49-F238E27FC236}">
                <a16:creationId xmlns:a16="http://schemas.microsoft.com/office/drawing/2014/main" id="{CD0A70D0-1A26-477B-A3F1-27993C20EB05}"/>
              </a:ext>
            </a:extLst>
          </p:cNvPr>
          <p:cNvSpPr txBox="1">
            <a:spLocks/>
          </p:cNvSpPr>
          <p:nvPr/>
        </p:nvSpPr>
        <p:spPr>
          <a:xfrm>
            <a:off x="4077129" y="2467325"/>
            <a:ext cx="1327876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: 0 - 255</a:t>
            </a:r>
          </a:p>
        </p:txBody>
      </p:sp>
      <p:sp>
        <p:nvSpPr>
          <p:cNvPr id="13" name="Google Shape;157;p20">
            <a:extLst>
              <a:ext uri="{FF2B5EF4-FFF2-40B4-BE49-F238E27FC236}">
                <a16:creationId xmlns:a16="http://schemas.microsoft.com/office/drawing/2014/main" id="{CA7E58C9-06DF-4310-8868-42D0D3F12122}"/>
              </a:ext>
            </a:extLst>
          </p:cNvPr>
          <p:cNvSpPr txBox="1">
            <a:spLocks/>
          </p:cNvSpPr>
          <p:nvPr/>
        </p:nvSpPr>
        <p:spPr>
          <a:xfrm>
            <a:off x="4077129" y="3110144"/>
            <a:ext cx="1327876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: 0 - 255</a:t>
            </a:r>
          </a:p>
        </p:txBody>
      </p:sp>
      <p:sp>
        <p:nvSpPr>
          <p:cNvPr id="14" name="Google Shape;157;p20">
            <a:extLst>
              <a:ext uri="{FF2B5EF4-FFF2-40B4-BE49-F238E27FC236}">
                <a16:creationId xmlns:a16="http://schemas.microsoft.com/office/drawing/2014/main" id="{23CAA49E-0676-4181-8214-A6619B1E31F2}"/>
              </a:ext>
            </a:extLst>
          </p:cNvPr>
          <p:cNvSpPr txBox="1">
            <a:spLocks/>
          </p:cNvSpPr>
          <p:nvPr/>
        </p:nvSpPr>
        <p:spPr>
          <a:xfrm>
            <a:off x="6840526" y="1802888"/>
            <a:ext cx="2670643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: 0 – 179 *</a:t>
            </a:r>
          </a:p>
        </p:txBody>
      </p:sp>
      <p:sp>
        <p:nvSpPr>
          <p:cNvPr id="15" name="Google Shape;157;p20">
            <a:extLst>
              <a:ext uri="{FF2B5EF4-FFF2-40B4-BE49-F238E27FC236}">
                <a16:creationId xmlns:a16="http://schemas.microsoft.com/office/drawing/2014/main" id="{0EA47070-0211-43E1-B751-83B59418539A}"/>
              </a:ext>
            </a:extLst>
          </p:cNvPr>
          <p:cNvSpPr txBox="1">
            <a:spLocks/>
          </p:cNvSpPr>
          <p:nvPr/>
        </p:nvSpPr>
        <p:spPr>
          <a:xfrm>
            <a:off x="6840527" y="2467325"/>
            <a:ext cx="1327876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: 0 - 255</a:t>
            </a:r>
          </a:p>
        </p:txBody>
      </p:sp>
      <p:sp>
        <p:nvSpPr>
          <p:cNvPr id="16" name="Google Shape;157;p20">
            <a:extLst>
              <a:ext uri="{FF2B5EF4-FFF2-40B4-BE49-F238E27FC236}">
                <a16:creationId xmlns:a16="http://schemas.microsoft.com/office/drawing/2014/main" id="{E523E790-19AF-430F-8408-43BD7D046406}"/>
              </a:ext>
            </a:extLst>
          </p:cNvPr>
          <p:cNvSpPr txBox="1">
            <a:spLocks/>
          </p:cNvSpPr>
          <p:nvPr/>
        </p:nvSpPr>
        <p:spPr>
          <a:xfrm>
            <a:off x="6840527" y="3110144"/>
            <a:ext cx="1327876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: 0 - 255</a:t>
            </a:r>
          </a:p>
        </p:txBody>
      </p:sp>
      <p:sp>
        <p:nvSpPr>
          <p:cNvPr id="17" name="Google Shape;157;p20">
            <a:extLst>
              <a:ext uri="{FF2B5EF4-FFF2-40B4-BE49-F238E27FC236}">
                <a16:creationId xmlns:a16="http://schemas.microsoft.com/office/drawing/2014/main" id="{A3339285-C10F-4E8C-B7F1-D736998D5308}"/>
              </a:ext>
            </a:extLst>
          </p:cNvPr>
          <p:cNvSpPr txBox="1">
            <a:spLocks/>
          </p:cNvSpPr>
          <p:nvPr/>
        </p:nvSpPr>
        <p:spPr>
          <a:xfrm>
            <a:off x="865465" y="1326227"/>
            <a:ext cx="2113652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8 bit tiap channel</a:t>
            </a:r>
          </a:p>
        </p:txBody>
      </p:sp>
      <p:sp>
        <p:nvSpPr>
          <p:cNvPr id="18" name="Google Shape;157;p20">
            <a:extLst>
              <a:ext uri="{FF2B5EF4-FFF2-40B4-BE49-F238E27FC236}">
                <a16:creationId xmlns:a16="http://schemas.microsoft.com/office/drawing/2014/main" id="{E6A61A20-64AB-4864-BCAB-212E5F237A6A}"/>
              </a:ext>
            </a:extLst>
          </p:cNvPr>
          <p:cNvSpPr txBox="1">
            <a:spLocks/>
          </p:cNvSpPr>
          <p:nvPr/>
        </p:nvSpPr>
        <p:spPr>
          <a:xfrm>
            <a:off x="3181165" y="1326226"/>
            <a:ext cx="2113652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8 bit tiap channel</a:t>
            </a:r>
          </a:p>
        </p:txBody>
      </p:sp>
      <p:sp>
        <p:nvSpPr>
          <p:cNvPr id="19" name="Google Shape;157;p20">
            <a:extLst>
              <a:ext uri="{FF2B5EF4-FFF2-40B4-BE49-F238E27FC236}">
                <a16:creationId xmlns:a16="http://schemas.microsoft.com/office/drawing/2014/main" id="{DC15727C-4FC6-4074-9E00-F42E389AEFA2}"/>
              </a:ext>
            </a:extLst>
          </p:cNvPr>
          <p:cNvSpPr txBox="1">
            <a:spLocks/>
          </p:cNvSpPr>
          <p:nvPr/>
        </p:nvSpPr>
        <p:spPr>
          <a:xfrm>
            <a:off x="6164883" y="1326226"/>
            <a:ext cx="2113652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endParaRPr lang="sv-SE"/>
          </a:p>
        </p:txBody>
      </p:sp>
      <p:sp>
        <p:nvSpPr>
          <p:cNvPr id="20" name="Google Shape;157;p20">
            <a:extLst>
              <a:ext uri="{FF2B5EF4-FFF2-40B4-BE49-F238E27FC236}">
                <a16:creationId xmlns:a16="http://schemas.microsoft.com/office/drawing/2014/main" id="{0373DB12-CE96-4B2B-9932-63AC6D332BBF}"/>
              </a:ext>
            </a:extLst>
          </p:cNvPr>
          <p:cNvSpPr txBox="1">
            <a:spLocks/>
          </p:cNvSpPr>
          <p:nvPr/>
        </p:nvSpPr>
        <p:spPr>
          <a:xfrm>
            <a:off x="6164882" y="1310131"/>
            <a:ext cx="2113652" cy="46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8 bit tiap channel</a:t>
            </a:r>
          </a:p>
        </p:txBody>
      </p:sp>
      <p:sp>
        <p:nvSpPr>
          <p:cNvPr id="21" name="Google Shape;157;p20">
            <a:extLst>
              <a:ext uri="{FF2B5EF4-FFF2-40B4-BE49-F238E27FC236}">
                <a16:creationId xmlns:a16="http://schemas.microsoft.com/office/drawing/2014/main" id="{DBE6A2BB-3377-4DAC-BC87-CB63ADB47895}"/>
              </a:ext>
            </a:extLst>
          </p:cNvPr>
          <p:cNvSpPr txBox="1">
            <a:spLocks/>
          </p:cNvSpPr>
          <p:nvPr/>
        </p:nvSpPr>
        <p:spPr>
          <a:xfrm>
            <a:off x="5294817" y="3921394"/>
            <a:ext cx="3404393" cy="95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Hue di komputer umumnya sampai 179, agar masuk ke rentang nilai 8 bit (0 - 255)</a:t>
            </a:r>
          </a:p>
        </p:txBody>
      </p:sp>
      <p:sp>
        <p:nvSpPr>
          <p:cNvPr id="22" name="Google Shape;157;p20">
            <a:extLst>
              <a:ext uri="{FF2B5EF4-FFF2-40B4-BE49-F238E27FC236}">
                <a16:creationId xmlns:a16="http://schemas.microsoft.com/office/drawing/2014/main" id="{3D876BCD-E0C5-4ADF-A4A1-30BE5ACBD007}"/>
              </a:ext>
            </a:extLst>
          </p:cNvPr>
          <p:cNvSpPr txBox="1">
            <a:spLocks/>
          </p:cNvSpPr>
          <p:nvPr/>
        </p:nvSpPr>
        <p:spPr>
          <a:xfrm>
            <a:off x="5149783" y="3837762"/>
            <a:ext cx="255222" cy="38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*</a:t>
            </a:r>
          </a:p>
        </p:txBody>
      </p:sp>
      <p:sp>
        <p:nvSpPr>
          <p:cNvPr id="23" name="Google Shape;157;p20">
            <a:extLst>
              <a:ext uri="{FF2B5EF4-FFF2-40B4-BE49-F238E27FC236}">
                <a16:creationId xmlns:a16="http://schemas.microsoft.com/office/drawing/2014/main" id="{5F19934B-A587-47AF-A1BE-6EE86F083E61}"/>
              </a:ext>
            </a:extLst>
          </p:cNvPr>
          <p:cNvSpPr txBox="1">
            <a:spLocks/>
          </p:cNvSpPr>
          <p:nvPr/>
        </p:nvSpPr>
        <p:spPr>
          <a:xfrm>
            <a:off x="865464" y="3864419"/>
            <a:ext cx="2305535" cy="94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/>
              <a:t>8 bit (8 digit biner)</a:t>
            </a:r>
            <a:br>
              <a:rPr lang="sv-SE"/>
            </a:br>
            <a:r>
              <a:rPr lang="sv-SE">
                <a:latin typeface="Roboto Mono" panose="020B0604020202020204" charset="0"/>
                <a:ea typeface="Roboto Mono" panose="020B0604020202020204" charset="0"/>
              </a:rPr>
              <a:t>00000000</a:t>
            </a:r>
            <a:br>
              <a:rPr lang="sv-SE">
                <a:latin typeface="Roboto Mono" panose="020B0604020202020204" charset="0"/>
                <a:ea typeface="Roboto Mono" panose="020B0604020202020204" charset="0"/>
              </a:rPr>
            </a:br>
            <a:r>
              <a:rPr lang="sv-SE">
                <a:latin typeface="Roboto Mono" panose="020B0604020202020204" charset="0"/>
                <a:ea typeface="Roboto Mono" panose="020B0604020202020204" charset="0"/>
              </a:rPr>
              <a:t>11111111</a:t>
            </a:r>
          </a:p>
        </p:txBody>
      </p:sp>
      <p:sp>
        <p:nvSpPr>
          <p:cNvPr id="25" name="Google Shape;157;p20">
            <a:extLst>
              <a:ext uri="{FF2B5EF4-FFF2-40B4-BE49-F238E27FC236}">
                <a16:creationId xmlns:a16="http://schemas.microsoft.com/office/drawing/2014/main" id="{BA468D64-7378-4EC6-81F4-8035800FE64A}"/>
              </a:ext>
            </a:extLst>
          </p:cNvPr>
          <p:cNvSpPr txBox="1">
            <a:spLocks/>
          </p:cNvSpPr>
          <p:nvPr/>
        </p:nvSpPr>
        <p:spPr>
          <a:xfrm>
            <a:off x="2057455" y="4126527"/>
            <a:ext cx="832903" cy="703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r>
              <a:rPr lang="sv-SE">
                <a:latin typeface="Roboto Mono" panose="020B0604020202020204" charset="0"/>
                <a:ea typeface="Roboto Mono" panose="020B0604020202020204" charset="0"/>
              </a:rPr>
              <a:t>= 0</a:t>
            </a:r>
            <a:br>
              <a:rPr lang="sv-SE">
                <a:latin typeface="Roboto Mono" panose="020B0604020202020204" charset="0"/>
                <a:ea typeface="Roboto Mono" panose="020B0604020202020204" charset="0"/>
              </a:rPr>
            </a:br>
            <a:r>
              <a:rPr lang="sv-SE">
                <a:latin typeface="Roboto Mono" panose="020B0604020202020204" charset="0"/>
                <a:ea typeface="Roboto Mono" panose="020B0604020202020204" charset="0"/>
              </a:rPr>
              <a:t>= 255</a:t>
            </a:r>
          </a:p>
        </p:txBody>
      </p:sp>
    </p:spTree>
    <p:extLst>
      <p:ext uri="{BB962C8B-B14F-4D97-AF65-F5344CB8AC3E}">
        <p14:creationId xmlns:p14="http://schemas.microsoft.com/office/powerpoint/2010/main" val="304460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EA18D0D-7E85-E242-AFCD-07EF254C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57" y="1301750"/>
            <a:ext cx="2540000" cy="25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857389-B93B-C849-9215-E14AB835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189" y="2964420"/>
            <a:ext cx="1523523" cy="152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451C533-A591-E44D-A9C1-D70C3D6F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559" y="2964420"/>
            <a:ext cx="1523523" cy="152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7271DE6-243A-9448-BEB4-24BE69CF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29" y="2964420"/>
            <a:ext cx="1523523" cy="152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21F950-1D1C-B04D-AC4E-5653D9395D8E}"/>
              </a:ext>
            </a:extLst>
          </p:cNvPr>
          <p:cNvSpPr txBox="1"/>
          <p:nvPr/>
        </p:nvSpPr>
        <p:spPr>
          <a:xfrm>
            <a:off x="3177404" y="2254883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=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01DE211D-AB7E-4428-9D6F-4A06950239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ADEF"/>
              </a:clrFrom>
              <a:clrTo>
                <a:srgbClr val="00ADEF">
                  <a:alpha val="0"/>
                </a:srgbClr>
              </a:clrTo>
            </a:clrChange>
            <a:duotone>
              <a:prstClr val="black"/>
              <a:srgbClr val="00ADE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928189" y="342874"/>
            <a:ext cx="1523523" cy="152352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ECCB0F1A-2FA6-4A81-8C34-66731FF52A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D008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530558" y="342874"/>
            <a:ext cx="1523523" cy="1523523"/>
          </a:xfrm>
          <a:prstGeom prst="rect">
            <a:avLst/>
          </a:prstGeom>
        </p:spPr>
      </p:pic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7F0C935E-7146-42E5-B740-86C4C9E10D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200"/>
              </a:clrFrom>
              <a:clrTo>
                <a:srgbClr val="FEF200">
                  <a:alpha val="0"/>
                </a:srgbClr>
              </a:clrTo>
            </a:clrChange>
            <a:duotone>
              <a:prstClr val="black"/>
              <a:srgbClr val="FFFF2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32929" y="342873"/>
            <a:ext cx="1523523" cy="1523523"/>
          </a:xfrm>
          <a:prstGeom prst="rect">
            <a:avLst/>
          </a:prstGeom>
        </p:spPr>
      </p:pic>
      <p:sp>
        <p:nvSpPr>
          <p:cNvPr id="31" name="Google Shape;157;p20">
            <a:extLst>
              <a:ext uri="{FF2B5EF4-FFF2-40B4-BE49-F238E27FC236}">
                <a16:creationId xmlns:a16="http://schemas.microsoft.com/office/drawing/2014/main" id="{F8BD0CCE-C37F-4835-B1B6-04364D14461A}"/>
              </a:ext>
            </a:extLst>
          </p:cNvPr>
          <p:cNvSpPr txBox="1">
            <a:spLocks/>
          </p:cNvSpPr>
          <p:nvPr/>
        </p:nvSpPr>
        <p:spPr>
          <a:xfrm>
            <a:off x="5513621" y="2024523"/>
            <a:ext cx="1557396" cy="58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sz="2400" b="1">
                <a:solidFill>
                  <a:schemeClr val="bg1"/>
                </a:solidFill>
              </a:rPr>
              <a:t>CMY</a:t>
            </a:r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32" name="Google Shape;157;p20">
            <a:extLst>
              <a:ext uri="{FF2B5EF4-FFF2-40B4-BE49-F238E27FC236}">
                <a16:creationId xmlns:a16="http://schemas.microsoft.com/office/drawing/2014/main" id="{C776E859-06DC-4E96-B130-EDDC0FE441F4}"/>
              </a:ext>
            </a:extLst>
          </p:cNvPr>
          <p:cNvSpPr txBox="1">
            <a:spLocks/>
          </p:cNvSpPr>
          <p:nvPr/>
        </p:nvSpPr>
        <p:spPr>
          <a:xfrm>
            <a:off x="5530558" y="4629779"/>
            <a:ext cx="1557396" cy="58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sz="2400" b="1">
                <a:solidFill>
                  <a:schemeClr val="bg1"/>
                </a:solidFill>
              </a:rPr>
              <a:t>RGB</a:t>
            </a:r>
            <a:endParaRPr lang="id-ID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94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80973" y="1111421"/>
            <a:ext cx="384890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 and Binary Images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AC4C858-1790-4729-AEA1-933CA87E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8" y="3341191"/>
            <a:ext cx="1523523" cy="152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67345BD-08A2-495E-99B1-362536110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68" y="3341191"/>
            <a:ext cx="1523523" cy="152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991D240F-3EB3-4E9C-B042-01467BF20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38" y="3341191"/>
            <a:ext cx="1523523" cy="152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CF3846-ADCF-4BD7-8BFE-25696514D62C}"/>
              </a:ext>
            </a:extLst>
          </p:cNvPr>
          <p:cNvSpPr txBox="1"/>
          <p:nvPr/>
        </p:nvSpPr>
        <p:spPr>
          <a:xfrm>
            <a:off x="5667810" y="2285311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=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F5D4F8A-6775-4A8A-85BF-6DEB4F53C39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6731395" y="2812908"/>
            <a:ext cx="1749189" cy="1749189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5A77B4E6-8325-4BD9-9B43-8C420FDEC0D7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6731395" y="298441"/>
            <a:ext cx="1749189" cy="1749189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BB5376B9-45D2-4C48-A96C-732DF8E26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868" y="1710952"/>
            <a:ext cx="1523523" cy="1523523"/>
          </a:xfrm>
          <a:prstGeom prst="rect">
            <a:avLst/>
          </a:prstGeom>
        </p:spPr>
      </p:pic>
      <p:sp>
        <p:nvSpPr>
          <p:cNvPr id="20" name="Google Shape;157;p20">
            <a:extLst>
              <a:ext uri="{FF2B5EF4-FFF2-40B4-BE49-F238E27FC236}">
                <a16:creationId xmlns:a16="http://schemas.microsoft.com/office/drawing/2014/main" id="{929DFF28-825E-49D4-9E38-F9C1A3CE869F}"/>
              </a:ext>
            </a:extLst>
          </p:cNvPr>
          <p:cNvSpPr txBox="1">
            <a:spLocks/>
          </p:cNvSpPr>
          <p:nvPr/>
        </p:nvSpPr>
        <p:spPr>
          <a:xfrm>
            <a:off x="6827291" y="2120291"/>
            <a:ext cx="1557396" cy="58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sz="2400" b="1">
                <a:solidFill>
                  <a:schemeClr val="tx1"/>
                </a:solidFill>
              </a:rPr>
              <a:t>Grayscale</a:t>
            </a:r>
            <a:endParaRPr lang="id-ID" sz="1050">
              <a:solidFill>
                <a:schemeClr val="tx1"/>
              </a:solidFill>
            </a:endParaRPr>
          </a:p>
        </p:txBody>
      </p:sp>
      <p:sp>
        <p:nvSpPr>
          <p:cNvPr id="21" name="Google Shape;157;p20">
            <a:extLst>
              <a:ext uri="{FF2B5EF4-FFF2-40B4-BE49-F238E27FC236}">
                <a16:creationId xmlns:a16="http://schemas.microsoft.com/office/drawing/2014/main" id="{5490169D-1401-4D25-AB30-64BE69D6666F}"/>
              </a:ext>
            </a:extLst>
          </p:cNvPr>
          <p:cNvSpPr txBox="1">
            <a:spLocks/>
          </p:cNvSpPr>
          <p:nvPr/>
        </p:nvSpPr>
        <p:spPr>
          <a:xfrm>
            <a:off x="6731395" y="4562097"/>
            <a:ext cx="1557396" cy="58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sz="2400" b="1">
                <a:solidFill>
                  <a:schemeClr val="tx1"/>
                </a:solidFill>
              </a:rPr>
              <a:t>Binary</a:t>
            </a:r>
            <a:endParaRPr lang="id-ID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45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80973" y="1111421"/>
            <a:ext cx="384890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 and Binary Images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AC4C858-1790-4729-AEA1-933CA87E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8" y="3341191"/>
            <a:ext cx="1523523" cy="152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67345BD-08A2-495E-99B1-362536110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68" y="3341191"/>
            <a:ext cx="1523523" cy="152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991D240F-3EB3-4E9C-B042-01467BF20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38" y="3341191"/>
            <a:ext cx="1523523" cy="152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CF3846-ADCF-4BD7-8BFE-25696514D62C}"/>
              </a:ext>
            </a:extLst>
          </p:cNvPr>
          <p:cNvSpPr txBox="1"/>
          <p:nvPr/>
        </p:nvSpPr>
        <p:spPr>
          <a:xfrm>
            <a:off x="5667810" y="2285311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=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F5D4F8A-6775-4A8A-85BF-6DEB4F53C39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6731395" y="2812908"/>
            <a:ext cx="1749189" cy="1749189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5A77B4E6-8325-4BD9-9B43-8C420FDEC0D7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6731395" y="298441"/>
            <a:ext cx="1749189" cy="1749189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BB5376B9-45D2-4C48-A96C-732DF8E26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868" y="1710952"/>
            <a:ext cx="1523523" cy="1523523"/>
          </a:xfrm>
          <a:prstGeom prst="rect">
            <a:avLst/>
          </a:prstGeom>
        </p:spPr>
      </p:pic>
      <p:sp>
        <p:nvSpPr>
          <p:cNvPr id="20" name="Google Shape;157;p20">
            <a:extLst>
              <a:ext uri="{FF2B5EF4-FFF2-40B4-BE49-F238E27FC236}">
                <a16:creationId xmlns:a16="http://schemas.microsoft.com/office/drawing/2014/main" id="{929DFF28-825E-49D4-9E38-F9C1A3CE869F}"/>
              </a:ext>
            </a:extLst>
          </p:cNvPr>
          <p:cNvSpPr txBox="1">
            <a:spLocks/>
          </p:cNvSpPr>
          <p:nvPr/>
        </p:nvSpPr>
        <p:spPr>
          <a:xfrm>
            <a:off x="6827291" y="2120291"/>
            <a:ext cx="1557396" cy="58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sz="2400" b="1">
                <a:solidFill>
                  <a:schemeClr val="tx1"/>
                </a:solidFill>
              </a:rPr>
              <a:t>0 - 255</a:t>
            </a:r>
            <a:endParaRPr lang="id-ID" sz="1050">
              <a:solidFill>
                <a:schemeClr val="tx1"/>
              </a:solidFill>
            </a:endParaRPr>
          </a:p>
        </p:txBody>
      </p:sp>
      <p:sp>
        <p:nvSpPr>
          <p:cNvPr id="21" name="Google Shape;157;p20">
            <a:extLst>
              <a:ext uri="{FF2B5EF4-FFF2-40B4-BE49-F238E27FC236}">
                <a16:creationId xmlns:a16="http://schemas.microsoft.com/office/drawing/2014/main" id="{5490169D-1401-4D25-AB30-64BE69D6666F}"/>
              </a:ext>
            </a:extLst>
          </p:cNvPr>
          <p:cNvSpPr txBox="1">
            <a:spLocks/>
          </p:cNvSpPr>
          <p:nvPr/>
        </p:nvSpPr>
        <p:spPr>
          <a:xfrm>
            <a:off x="6810270" y="4596729"/>
            <a:ext cx="1557396" cy="58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●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Char char="○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Montserrat Light"/>
              <a:buChar char="■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sz="2400" b="1">
                <a:solidFill>
                  <a:schemeClr val="tx1"/>
                </a:solidFill>
              </a:rPr>
              <a:t>0 – 1</a:t>
            </a:r>
            <a:endParaRPr lang="id-ID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389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003113"/>
            <a:ext cx="4644900" cy="197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err="1">
                <a:solidFill>
                  <a:schemeClr val="lt1"/>
                </a:solidFill>
              </a:rPr>
              <a:t>Deteksi</a:t>
            </a:r>
            <a:r>
              <a:rPr lang="en" sz="4800">
                <a:solidFill>
                  <a:schemeClr val="lt1"/>
                </a:solidFill>
              </a:rPr>
              <a:t> </a:t>
            </a:r>
            <a:r>
              <a:rPr lang="en" sz="4800" err="1">
                <a:solidFill>
                  <a:schemeClr val="lt1"/>
                </a:solidFill>
              </a:rPr>
              <a:t>Objek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961985"/>
            <a:ext cx="4644900" cy="11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err="1">
                <a:solidFill>
                  <a:schemeClr val="accent2"/>
                </a:solidFill>
              </a:rPr>
              <a:t>Dengan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 err="1">
                <a:solidFill>
                  <a:schemeClr val="accent2"/>
                </a:solidFill>
              </a:rPr>
              <a:t>mempergunakan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 err="1">
                <a:solidFill>
                  <a:schemeClr val="accent2"/>
                </a:solidFill>
              </a:rPr>
              <a:t>metode</a:t>
            </a:r>
            <a:r>
              <a:rPr lang="en">
                <a:solidFill>
                  <a:schemeClr val="accent2"/>
                </a:solidFill>
              </a:rPr>
              <a:t> HSV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7431857" y="3487748"/>
            <a:ext cx="342784" cy="3273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7006825" y="1649538"/>
            <a:ext cx="1468628" cy="1468963"/>
            <a:chOff x="6654650" y="3665275"/>
            <a:chExt cx="409100" cy="409125"/>
          </a:xfrm>
        </p:grpSpPr>
        <p:sp>
          <p:nvSpPr>
            <p:cNvPr id="132" name="Google Shape;13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 rot="1056973">
            <a:off x="5591034" y="2804226"/>
            <a:ext cx="970269" cy="970339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9" name="Google Shape;139;p18"/>
          <p:cNvSpPr/>
          <p:nvPr/>
        </p:nvSpPr>
        <p:spPr>
          <a:xfrm rot="2466579">
            <a:off x="5699940" y="1934386"/>
            <a:ext cx="476257" cy="4547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 rot="-1609357">
            <a:off x="6396455" y="2220529"/>
            <a:ext cx="342748" cy="32726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 rot="2926412">
            <a:off x="8474641" y="2479791"/>
            <a:ext cx="256675" cy="2450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 rot="-1609257">
            <a:off x="7406506" y="837929"/>
            <a:ext cx="231253" cy="2208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33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>
            <a:spLocks noGrp="1"/>
          </p:cNvSpPr>
          <p:nvPr>
            <p:ph type="title"/>
          </p:nvPr>
        </p:nvSpPr>
        <p:spPr>
          <a:xfrm>
            <a:off x="1530340" y="525672"/>
            <a:ext cx="608331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Technology Division</a:t>
            </a:r>
            <a:endParaRPr/>
          </a:p>
        </p:txBody>
      </p:sp>
      <p:sp>
        <p:nvSpPr>
          <p:cNvPr id="523" name="Google Shape;523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24" name="Google Shape;524;p44"/>
          <p:cNvPicPr preferRelativeResize="0"/>
          <p:nvPr/>
        </p:nvPicPr>
        <p:blipFill>
          <a:blip r:embed="rId3"/>
          <a:srcRect/>
          <a:stretch/>
        </p:blipFill>
        <p:spPr>
          <a:xfrm>
            <a:off x="1907605" y="128674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5" name="Google Shape;525;p44"/>
          <p:cNvSpPr txBox="1"/>
          <p:nvPr/>
        </p:nvSpPr>
        <p:spPr>
          <a:xfrm>
            <a:off x="630754" y="2994668"/>
            <a:ext cx="4042901" cy="97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Henrico Aldy Ferdian</a:t>
            </a:r>
            <a:endParaRPr lang="id-ID"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 &amp; Web App Developer</a:t>
            </a:r>
            <a:endParaRPr lang="id-ID"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Cert. TensorFlow Developer</a:t>
            </a:r>
            <a:endParaRPr lang="id-ID"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6" name="Google Shape;526;p44"/>
          <p:cNvPicPr preferRelativeResize="0"/>
          <p:nvPr/>
        </p:nvPicPr>
        <p:blipFill>
          <a:blip r:embed="rId4"/>
          <a:srcRect l="1566" r="1566"/>
          <a:stretch/>
        </p:blipFill>
        <p:spPr>
          <a:xfrm>
            <a:off x="5714533" y="128674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25;p44">
            <a:extLst>
              <a:ext uri="{FF2B5EF4-FFF2-40B4-BE49-F238E27FC236}">
                <a16:creationId xmlns:a16="http://schemas.microsoft.com/office/drawing/2014/main" id="{3BF9D456-14AF-4CCC-92C0-99745C4DA9BD}"/>
              </a:ext>
            </a:extLst>
          </p:cNvPr>
          <p:cNvSpPr txBox="1"/>
          <p:nvPr/>
        </p:nvSpPr>
        <p:spPr>
          <a:xfrm>
            <a:off x="4437683" y="2989609"/>
            <a:ext cx="4042901" cy="123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Gusti Bagus Dwi Anugrah Harimurti</a:t>
            </a:r>
            <a:endParaRPr lang="en"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Backend Developer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25;p44">
            <a:extLst>
              <a:ext uri="{FF2B5EF4-FFF2-40B4-BE49-F238E27FC236}">
                <a16:creationId xmlns:a16="http://schemas.microsoft.com/office/drawing/2014/main" id="{DACADEC1-8CD0-4FB7-9D1A-C080318197FC}"/>
              </a:ext>
            </a:extLst>
          </p:cNvPr>
          <p:cNvSpPr txBox="1"/>
          <p:nvPr/>
        </p:nvSpPr>
        <p:spPr>
          <a:xfrm>
            <a:off x="0" y="4261545"/>
            <a:ext cx="9144000" cy="48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Computer Vision project team at </a:t>
            </a:r>
            <a:r>
              <a:rPr lang="en-US" sz="120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Robotec</a:t>
            </a:r>
            <a:r>
              <a:rPr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Universitas Udayana</a:t>
            </a:r>
            <a:br>
              <a:rPr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Divisi Robot </a:t>
            </a:r>
            <a:r>
              <a:rPr lang="en-US" sz="120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Sepakbola</a:t>
            </a:r>
            <a:r>
              <a:rPr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Beroda</a:t>
            </a:r>
            <a:endParaRPr lang="en-US"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522;p44">
            <a:extLst>
              <a:ext uri="{FF2B5EF4-FFF2-40B4-BE49-F238E27FC236}">
                <a16:creationId xmlns:a16="http://schemas.microsoft.com/office/drawing/2014/main" id="{E414AF68-DC0A-4A2E-8DB1-9B6AED5F4474}"/>
              </a:ext>
            </a:extLst>
          </p:cNvPr>
          <p:cNvSpPr txBox="1">
            <a:spLocks/>
          </p:cNvSpPr>
          <p:nvPr/>
        </p:nvSpPr>
        <p:spPr>
          <a:xfrm>
            <a:off x="2967731" y="2453236"/>
            <a:ext cx="105862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/>
              <a:t>TI 18</a:t>
            </a:r>
            <a:endParaRPr lang="id-ID" sz="2000"/>
          </a:p>
        </p:txBody>
      </p:sp>
      <p:sp>
        <p:nvSpPr>
          <p:cNvPr id="17" name="Google Shape;522;p44">
            <a:extLst>
              <a:ext uri="{FF2B5EF4-FFF2-40B4-BE49-F238E27FC236}">
                <a16:creationId xmlns:a16="http://schemas.microsoft.com/office/drawing/2014/main" id="{528049A7-B592-4E40-8981-25A96B89DCBC}"/>
              </a:ext>
            </a:extLst>
          </p:cNvPr>
          <p:cNvSpPr txBox="1">
            <a:spLocks/>
          </p:cNvSpPr>
          <p:nvPr/>
        </p:nvSpPr>
        <p:spPr>
          <a:xfrm>
            <a:off x="6843832" y="2448177"/>
            <a:ext cx="105862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/>
              <a:t>TI 19</a:t>
            </a:r>
            <a:endParaRPr lang="id-ID" sz="2000"/>
          </a:p>
        </p:txBody>
      </p:sp>
    </p:spTree>
    <p:extLst>
      <p:ext uri="{BB962C8B-B14F-4D97-AF65-F5344CB8AC3E}">
        <p14:creationId xmlns:p14="http://schemas.microsoft.com/office/powerpoint/2010/main" val="336650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/>
          </a:blip>
          <a:srcRect t="14410" r="13532" b="27949"/>
          <a:stretch/>
        </p:blipFill>
        <p:spPr>
          <a:xfrm>
            <a:off x="6346800" y="2187300"/>
            <a:ext cx="5921400" cy="5921100"/>
          </a:xfrm>
          <a:prstGeom prst="pie">
            <a:avLst>
              <a:gd name="adj1" fmla="val 10795177"/>
              <a:gd name="adj2" fmla="val 16209058"/>
            </a:avLst>
          </a:prstGeom>
          <a:noFill/>
          <a:ln>
            <a:noFill/>
          </a:ln>
        </p:spPr>
      </p:pic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784951" y="396595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Terima Kasih</a:t>
            </a:r>
            <a:endParaRPr sz="6600"/>
          </a:p>
        </p:txBody>
      </p:sp>
      <p:sp>
        <p:nvSpPr>
          <p:cNvPr id="329" name="Google Shape;329;p34"/>
          <p:cNvSpPr txBox="1">
            <a:spLocks noGrp="1"/>
          </p:cNvSpPr>
          <p:nvPr>
            <p:ph type="subTitle" idx="4294967295"/>
          </p:nvPr>
        </p:nvSpPr>
        <p:spPr>
          <a:xfrm>
            <a:off x="784951" y="1750815"/>
            <a:ext cx="5153141" cy="22042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2"/>
                </a:solidFill>
              </a:rPr>
              <a:t>Ada pertanyaan ?</a:t>
            </a:r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329;p34">
            <a:extLst>
              <a:ext uri="{FF2B5EF4-FFF2-40B4-BE49-F238E27FC236}">
                <a16:creationId xmlns:a16="http://schemas.microsoft.com/office/drawing/2014/main" id="{06F8799F-1E7E-412B-8492-8C75BDD1A636}"/>
              </a:ext>
            </a:extLst>
          </p:cNvPr>
          <p:cNvSpPr txBox="1">
            <a:spLocks/>
          </p:cNvSpPr>
          <p:nvPr/>
        </p:nvSpPr>
        <p:spPr>
          <a:xfrm>
            <a:off x="784951" y="3563948"/>
            <a:ext cx="2123502" cy="43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buFont typeface="Montserrat Light"/>
              <a:buNone/>
            </a:pPr>
            <a:r>
              <a:rPr lang="en-US" sz="2800" b="1">
                <a:solidFill>
                  <a:schemeClr val="accent2"/>
                </a:solidFill>
              </a:rPr>
              <a:t>t</a:t>
            </a:r>
            <a:r>
              <a:rPr lang="en" sz="2800" b="1">
                <a:solidFill>
                  <a:schemeClr val="accent2"/>
                </a:solidFill>
              </a:rPr>
              <a:t>ecart.or.id</a:t>
            </a:r>
          </a:p>
        </p:txBody>
      </p:sp>
      <p:sp>
        <p:nvSpPr>
          <p:cNvPr id="8" name="Google Shape;329;p34">
            <a:extLst>
              <a:ext uri="{FF2B5EF4-FFF2-40B4-BE49-F238E27FC236}">
                <a16:creationId xmlns:a16="http://schemas.microsoft.com/office/drawing/2014/main" id="{E9D8B17B-D245-4667-A606-ED243CFBE4EE}"/>
              </a:ext>
            </a:extLst>
          </p:cNvPr>
          <p:cNvSpPr txBox="1">
            <a:spLocks/>
          </p:cNvSpPr>
          <p:nvPr/>
        </p:nvSpPr>
        <p:spPr>
          <a:xfrm>
            <a:off x="784951" y="4134784"/>
            <a:ext cx="5540567" cy="43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buFont typeface="Montserrat Light"/>
              <a:buNone/>
            </a:pPr>
            <a:r>
              <a:rPr lang="en-US" sz="2800" b="1">
                <a:solidFill>
                  <a:schemeClr val="accent2"/>
                </a:solidFill>
              </a:rPr>
              <a:t>github.com/</a:t>
            </a:r>
            <a:r>
              <a:rPr lang="en-US" sz="2800" b="1" err="1">
                <a:solidFill>
                  <a:schemeClr val="accent2"/>
                </a:solidFill>
              </a:rPr>
              <a:t>TecArt</a:t>
            </a:r>
            <a:r>
              <a:rPr lang="en-US" sz="2800" b="1">
                <a:solidFill>
                  <a:schemeClr val="accent2"/>
                </a:solidFill>
              </a:rPr>
              <a:t>-Udayana</a:t>
            </a:r>
          </a:p>
        </p:txBody>
      </p:sp>
    </p:spTree>
    <p:extLst>
      <p:ext uri="{BB962C8B-B14F-4D97-AF65-F5344CB8AC3E}">
        <p14:creationId xmlns:p14="http://schemas.microsoft.com/office/powerpoint/2010/main" val="117881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2"/>
          </p:nvPr>
        </p:nvSpPr>
        <p:spPr>
          <a:xfrm>
            <a:off x="855300" y="3677325"/>
            <a:ext cx="7433400" cy="67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</a:rPr>
              <a:t>This template is free to use under </a:t>
            </a:r>
            <a:r>
              <a:rPr lang="en" sz="12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t="14410" r="13532" b="27949"/>
          <a:stretch/>
        </p:blipFill>
        <p:spPr>
          <a:xfrm>
            <a:off x="6346800" y="2187300"/>
            <a:ext cx="5921400" cy="5921100"/>
          </a:xfrm>
          <a:prstGeom prst="pie">
            <a:avLst>
              <a:gd name="adj1" fmla="val 10795177"/>
              <a:gd name="adj2" fmla="val 16209058"/>
            </a:avLst>
          </a:prstGeom>
          <a:noFill/>
          <a:ln>
            <a:noFill/>
          </a:ln>
        </p:spPr>
      </p:pic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608"/>
            <a:ext cx="6593700" cy="19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2"/>
                </a:solidFill>
              </a:rPr>
              <a:t>I am Jayden Smith</a:t>
            </a:r>
            <a:endParaRPr sz="36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 b="1"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003113"/>
            <a:ext cx="4644900" cy="197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Big concept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961985"/>
            <a:ext cx="4644900" cy="11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Bring the attention of your audience over a key concept using icons or illustrations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7431857" y="3487748"/>
            <a:ext cx="342784" cy="3273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7006825" y="1649538"/>
            <a:ext cx="1468628" cy="1468963"/>
            <a:chOff x="6654650" y="3665275"/>
            <a:chExt cx="409100" cy="409125"/>
          </a:xfrm>
        </p:grpSpPr>
        <p:sp>
          <p:nvSpPr>
            <p:cNvPr id="132" name="Google Shape;13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 rot="1056973">
            <a:off x="5591034" y="2804226"/>
            <a:ext cx="970269" cy="970339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9" name="Google Shape;139;p18"/>
          <p:cNvSpPr/>
          <p:nvPr/>
        </p:nvSpPr>
        <p:spPr>
          <a:xfrm rot="2466579">
            <a:off x="5699940" y="1934386"/>
            <a:ext cx="476257" cy="4547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 rot="-1609357">
            <a:off x="6396455" y="2220529"/>
            <a:ext cx="342748" cy="32726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 rot="2926412">
            <a:off x="8474641" y="2479791"/>
            <a:ext cx="256675" cy="2450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 rot="-1609257">
            <a:off x="7406506" y="837929"/>
            <a:ext cx="231253" cy="2208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36419" r="9944"/>
          <a:stretch/>
        </p:blipFill>
        <p:spPr>
          <a:xfrm>
            <a:off x="5014121" y="-50"/>
            <a:ext cx="4129863" cy="5143500"/>
          </a:xfrm>
          <a:custGeom>
            <a:avLst/>
            <a:gdLst/>
            <a:ahLst/>
            <a:cxnLst/>
            <a:rect l="l" t="t" r="r" b="b"/>
            <a:pathLst>
              <a:path w="21587" h="21600" extrusionOk="0">
                <a:moveTo>
                  <a:pt x="14232" y="0"/>
                </a:moveTo>
                <a:cubicBezTo>
                  <a:pt x="5486" y="4780"/>
                  <a:pt x="-13" y="13089"/>
                  <a:pt x="0" y="21600"/>
                </a:cubicBezTo>
                <a:lnTo>
                  <a:pt x="21587" y="21600"/>
                </a:lnTo>
                <a:lnTo>
                  <a:pt x="21587" y="0"/>
                </a:lnTo>
                <a:lnTo>
                  <a:pt x="14232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3659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picture is worth a thousand words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855300" y="1887350"/>
            <a:ext cx="3278700" cy="17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29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730848" y="919951"/>
            <a:ext cx="8288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Technology Division</a:t>
            </a:r>
            <a:br>
              <a:rPr lang="en"/>
            </a:br>
            <a:r>
              <a:rPr lang="en"/>
              <a:t>Workshops Roadmap</a:t>
            </a:r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0" y="2690517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0" y="2690517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9"/>
          <p:cNvGrpSpPr/>
          <p:nvPr/>
        </p:nvGrpSpPr>
        <p:grpSpPr>
          <a:xfrm>
            <a:off x="1786339" y="2022890"/>
            <a:ext cx="473400" cy="473400"/>
            <a:chOff x="1786339" y="1703401"/>
            <a:chExt cx="473400" cy="473400"/>
          </a:xfrm>
        </p:grpSpPr>
        <p:sp>
          <p:nvSpPr>
            <p:cNvPr id="404" name="Google Shape;404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6" name="Google Shape;406;p39"/>
          <p:cNvGrpSpPr/>
          <p:nvPr/>
        </p:nvGrpSpPr>
        <p:grpSpPr>
          <a:xfrm>
            <a:off x="3814414" y="2022890"/>
            <a:ext cx="473400" cy="473400"/>
            <a:chOff x="3814414" y="1703401"/>
            <a:chExt cx="473400" cy="473400"/>
          </a:xfrm>
        </p:grpSpPr>
        <p:sp>
          <p:nvSpPr>
            <p:cNvPr id="407" name="Google Shape;407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9" name="Google Shape;409;p39"/>
          <p:cNvGrpSpPr/>
          <p:nvPr/>
        </p:nvGrpSpPr>
        <p:grpSpPr>
          <a:xfrm>
            <a:off x="5842489" y="2022890"/>
            <a:ext cx="473400" cy="473400"/>
            <a:chOff x="5842489" y="1703401"/>
            <a:chExt cx="473400" cy="473400"/>
          </a:xfrm>
        </p:grpSpPr>
        <p:sp>
          <p:nvSpPr>
            <p:cNvPr id="410" name="Google Shape;410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6880814" y="3895789"/>
            <a:ext cx="473400" cy="473400"/>
            <a:chOff x="6880814" y="3576300"/>
            <a:chExt cx="473400" cy="473400"/>
          </a:xfrm>
        </p:grpSpPr>
        <p:sp>
          <p:nvSpPr>
            <p:cNvPr id="413" name="Google Shape;413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4852739" y="3895789"/>
            <a:ext cx="473400" cy="473400"/>
            <a:chOff x="4852739" y="3576300"/>
            <a:chExt cx="473400" cy="473400"/>
          </a:xfrm>
        </p:grpSpPr>
        <p:sp>
          <p:nvSpPr>
            <p:cNvPr id="416" name="Google Shape;416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8" name="Google Shape;418;p39"/>
          <p:cNvGrpSpPr/>
          <p:nvPr/>
        </p:nvGrpSpPr>
        <p:grpSpPr>
          <a:xfrm>
            <a:off x="2824664" y="3895789"/>
            <a:ext cx="473400" cy="473400"/>
            <a:chOff x="2824664" y="3576300"/>
            <a:chExt cx="473400" cy="473400"/>
          </a:xfrm>
        </p:grpSpPr>
        <p:sp>
          <p:nvSpPr>
            <p:cNvPr id="419" name="Google Shape;419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1" name="Google Shape;421;p39"/>
          <p:cNvSpPr txBox="1"/>
          <p:nvPr/>
        </p:nvSpPr>
        <p:spPr>
          <a:xfrm>
            <a:off x="1379839" y="145357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Intro to Programming with Python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3328712" y="1453578"/>
            <a:ext cx="144480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with TensorFlow in Python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5317175" y="1323268"/>
            <a:ext cx="1524027" cy="66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Sequence Models in TensorFlow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2485719" y="4383089"/>
            <a:ext cx="1151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Intro to Computer Vision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4446255" y="4383089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Convolutional Neural Network with Tensorflow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6162763" y="4400318"/>
            <a:ext cx="190950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TensorFlow machine learning model deployment</a:t>
            </a:r>
          </a:p>
        </p:txBody>
      </p:sp>
      <p:grpSp>
        <p:nvGrpSpPr>
          <p:cNvPr id="30" name="Google Shape;409;p39">
            <a:extLst>
              <a:ext uri="{FF2B5EF4-FFF2-40B4-BE49-F238E27FC236}">
                <a16:creationId xmlns:a16="http://schemas.microsoft.com/office/drawing/2014/main" id="{413608D0-E67C-4DD6-ACCC-6E5C983653B3}"/>
              </a:ext>
            </a:extLst>
          </p:cNvPr>
          <p:cNvGrpSpPr/>
          <p:nvPr/>
        </p:nvGrpSpPr>
        <p:grpSpPr>
          <a:xfrm>
            <a:off x="7975024" y="1979583"/>
            <a:ext cx="473400" cy="473400"/>
            <a:chOff x="5842489" y="1703401"/>
            <a:chExt cx="473400" cy="473400"/>
          </a:xfrm>
        </p:grpSpPr>
        <p:sp>
          <p:nvSpPr>
            <p:cNvPr id="31" name="Google Shape;410;p39">
              <a:extLst>
                <a:ext uri="{FF2B5EF4-FFF2-40B4-BE49-F238E27FC236}">
                  <a16:creationId xmlns:a16="http://schemas.microsoft.com/office/drawing/2014/main" id="{42A182CE-4B1C-4764-9700-ACC394E1CCB9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1;p39">
              <a:extLst>
                <a:ext uri="{FF2B5EF4-FFF2-40B4-BE49-F238E27FC236}">
                  <a16:creationId xmlns:a16="http://schemas.microsoft.com/office/drawing/2014/main" id="{FD8DE36E-3848-4199-B442-2FA18647B824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3" name="Google Shape;423;p39">
            <a:extLst>
              <a:ext uri="{FF2B5EF4-FFF2-40B4-BE49-F238E27FC236}">
                <a16:creationId xmlns:a16="http://schemas.microsoft.com/office/drawing/2014/main" id="{9D6F5F6A-C684-4B31-A8CA-2C3786E82199}"/>
              </a:ext>
            </a:extLst>
          </p:cNvPr>
          <p:cNvSpPr txBox="1"/>
          <p:nvPr/>
        </p:nvSpPr>
        <p:spPr>
          <a:xfrm>
            <a:off x="7123249" y="1221530"/>
            <a:ext cx="217694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TecArt Camp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422;p39">
            <a:extLst>
              <a:ext uri="{FF2B5EF4-FFF2-40B4-BE49-F238E27FC236}">
                <a16:creationId xmlns:a16="http://schemas.microsoft.com/office/drawing/2014/main" id="{6E298C00-9D1A-433F-B0DC-4AD5F2E1C2CF}"/>
              </a:ext>
            </a:extLst>
          </p:cNvPr>
          <p:cNvSpPr txBox="1"/>
          <p:nvPr/>
        </p:nvSpPr>
        <p:spPr>
          <a:xfrm>
            <a:off x="7489322" y="1443923"/>
            <a:ext cx="144480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Gear up for Competitions !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422;p39">
            <a:extLst>
              <a:ext uri="{FF2B5EF4-FFF2-40B4-BE49-F238E27FC236}">
                <a16:creationId xmlns:a16="http://schemas.microsoft.com/office/drawing/2014/main" id="{95E9A4F5-37BA-4064-8F65-2020A59BB299}"/>
              </a:ext>
            </a:extLst>
          </p:cNvPr>
          <p:cNvSpPr txBox="1"/>
          <p:nvPr/>
        </p:nvSpPr>
        <p:spPr>
          <a:xfrm>
            <a:off x="2282144" y="2174610"/>
            <a:ext cx="1275025" cy="20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AC3F3"/>
                </a:solidFill>
                <a:latin typeface="Montserrat"/>
                <a:ea typeface="Montserrat"/>
                <a:cs typeface="Montserrat"/>
                <a:sym typeface="Montserrat"/>
              </a:rPr>
              <a:t>March 6</a:t>
            </a:r>
            <a:endParaRPr sz="1100">
              <a:solidFill>
                <a:srgbClr val="2AC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422;p39">
            <a:extLst>
              <a:ext uri="{FF2B5EF4-FFF2-40B4-BE49-F238E27FC236}">
                <a16:creationId xmlns:a16="http://schemas.microsoft.com/office/drawing/2014/main" id="{67F64B38-488B-4FAC-B5DE-BAD2FDE99FC2}"/>
              </a:ext>
            </a:extLst>
          </p:cNvPr>
          <p:cNvSpPr txBox="1"/>
          <p:nvPr/>
        </p:nvSpPr>
        <p:spPr>
          <a:xfrm>
            <a:off x="3328712" y="4005631"/>
            <a:ext cx="1275025" cy="20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591"/>
                </a:solidFill>
                <a:latin typeface="Montserrat"/>
                <a:ea typeface="Montserrat"/>
                <a:cs typeface="Montserrat"/>
                <a:sym typeface="Montserrat"/>
              </a:rPr>
              <a:t>March 20</a:t>
            </a:r>
            <a:endParaRPr sz="1100">
              <a:solidFill>
                <a:srgbClr val="0045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422;p39">
            <a:extLst>
              <a:ext uri="{FF2B5EF4-FFF2-40B4-BE49-F238E27FC236}">
                <a16:creationId xmlns:a16="http://schemas.microsoft.com/office/drawing/2014/main" id="{16B5F800-6000-4525-8E4E-D55E7238CF16}"/>
              </a:ext>
            </a:extLst>
          </p:cNvPr>
          <p:cNvSpPr txBox="1"/>
          <p:nvPr/>
        </p:nvSpPr>
        <p:spPr>
          <a:xfrm>
            <a:off x="4310219" y="2149293"/>
            <a:ext cx="1275025" cy="20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BD8B6"/>
                </a:solidFill>
                <a:latin typeface="Montserrat"/>
                <a:ea typeface="Montserrat"/>
                <a:cs typeface="Montserrat"/>
                <a:sym typeface="Montserrat"/>
              </a:rPr>
              <a:t>April 3</a:t>
            </a:r>
            <a:endParaRPr sz="1100">
              <a:solidFill>
                <a:srgbClr val="6BD8B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422;p39">
            <a:extLst>
              <a:ext uri="{FF2B5EF4-FFF2-40B4-BE49-F238E27FC236}">
                <a16:creationId xmlns:a16="http://schemas.microsoft.com/office/drawing/2014/main" id="{D0F2D019-9C82-4016-8212-1AF1368EF849}"/>
              </a:ext>
            </a:extLst>
          </p:cNvPr>
          <p:cNvSpPr txBox="1"/>
          <p:nvPr/>
        </p:nvSpPr>
        <p:spPr>
          <a:xfrm>
            <a:off x="6326050" y="2154180"/>
            <a:ext cx="1275025" cy="20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C744"/>
                </a:solidFill>
                <a:latin typeface="Montserrat"/>
                <a:ea typeface="Montserrat"/>
                <a:cs typeface="Montserrat"/>
                <a:sym typeface="Montserrat"/>
              </a:rPr>
              <a:t>TBD</a:t>
            </a:r>
            <a:endParaRPr sz="1100">
              <a:solidFill>
                <a:srgbClr val="F3C7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22;p39">
            <a:extLst>
              <a:ext uri="{FF2B5EF4-FFF2-40B4-BE49-F238E27FC236}">
                <a16:creationId xmlns:a16="http://schemas.microsoft.com/office/drawing/2014/main" id="{00D308D7-A475-4185-A498-1ABAE39884B6}"/>
              </a:ext>
            </a:extLst>
          </p:cNvPr>
          <p:cNvSpPr txBox="1"/>
          <p:nvPr/>
        </p:nvSpPr>
        <p:spPr>
          <a:xfrm>
            <a:off x="5356852" y="4005631"/>
            <a:ext cx="1275025" cy="20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E04B"/>
                </a:solidFill>
                <a:latin typeface="Montserrat"/>
                <a:ea typeface="Montserrat"/>
                <a:cs typeface="Montserrat"/>
                <a:sym typeface="Montserrat"/>
              </a:rPr>
              <a:t>April 17</a:t>
            </a:r>
            <a:endParaRPr sz="1100">
              <a:solidFill>
                <a:srgbClr val="A9E0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422;p39">
            <a:extLst>
              <a:ext uri="{FF2B5EF4-FFF2-40B4-BE49-F238E27FC236}">
                <a16:creationId xmlns:a16="http://schemas.microsoft.com/office/drawing/2014/main" id="{E9876D4D-B6D9-4A29-B03E-1123E7DCF4E1}"/>
              </a:ext>
            </a:extLst>
          </p:cNvPr>
          <p:cNvSpPr txBox="1"/>
          <p:nvPr/>
        </p:nvSpPr>
        <p:spPr>
          <a:xfrm>
            <a:off x="7360276" y="4005631"/>
            <a:ext cx="1275025" cy="20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7768"/>
                </a:solidFill>
                <a:latin typeface="Montserrat"/>
                <a:ea typeface="Montserrat"/>
                <a:cs typeface="Montserrat"/>
                <a:sym typeface="Montserrat"/>
              </a:rPr>
              <a:t>TBD</a:t>
            </a:r>
            <a:endParaRPr sz="1100">
              <a:solidFill>
                <a:srgbClr val="F377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22;p39">
            <a:extLst>
              <a:ext uri="{FF2B5EF4-FFF2-40B4-BE49-F238E27FC236}">
                <a16:creationId xmlns:a16="http://schemas.microsoft.com/office/drawing/2014/main" id="{866335B0-BA5E-48F3-8C95-84CE1918295E}"/>
              </a:ext>
            </a:extLst>
          </p:cNvPr>
          <p:cNvSpPr txBox="1"/>
          <p:nvPr/>
        </p:nvSpPr>
        <p:spPr>
          <a:xfrm>
            <a:off x="8448424" y="2119628"/>
            <a:ext cx="1275025" cy="20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TBD</a:t>
            </a:r>
            <a:endParaRPr sz="110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4AC2472C-1BB9-4F23-8CC7-B619D55441E1}"/>
              </a:ext>
            </a:extLst>
          </p:cNvPr>
          <p:cNvSpPr/>
          <p:nvPr/>
        </p:nvSpPr>
        <p:spPr>
          <a:xfrm>
            <a:off x="2753566" y="2950253"/>
            <a:ext cx="1148175" cy="688826"/>
          </a:xfrm>
          <a:prstGeom prst="wedgeEllipseCallout">
            <a:avLst/>
          </a:prstGeom>
          <a:solidFill>
            <a:srgbClr val="2AC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Google Shape;422;p39">
            <a:extLst>
              <a:ext uri="{FF2B5EF4-FFF2-40B4-BE49-F238E27FC236}">
                <a16:creationId xmlns:a16="http://schemas.microsoft.com/office/drawing/2014/main" id="{A33425C0-7901-4A61-8846-679B00D1C640}"/>
              </a:ext>
            </a:extLst>
          </p:cNvPr>
          <p:cNvSpPr txBox="1"/>
          <p:nvPr/>
        </p:nvSpPr>
        <p:spPr>
          <a:xfrm>
            <a:off x="2885748" y="2943654"/>
            <a:ext cx="88380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Here We Are !</a:t>
            </a:r>
            <a:endParaRPr sz="11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4220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 idx="4294967295"/>
          </p:nvPr>
        </p:nvSpPr>
        <p:spPr>
          <a:xfrm>
            <a:off x="657225" y="2121300"/>
            <a:ext cx="3098100" cy="90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lt1"/>
                </a:solidFill>
              </a:rPr>
              <a:t>Want big impact?</a:t>
            </a:r>
            <a:endParaRPr sz="2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855292" y="1291103"/>
            <a:ext cx="5790815" cy="3439251"/>
            <a:chOff x="2299142" y="1179528"/>
            <a:chExt cx="5790815" cy="3439251"/>
          </a:xfrm>
        </p:grpSpPr>
        <p:sp>
          <p:nvSpPr>
            <p:cNvPr id="182" name="Google Shape;182;p23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 rot="-6599386">
              <a:off x="2361171" y="3604583"/>
              <a:ext cx="440541" cy="440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 rot="-6598620">
              <a:off x="6171716" y="1416188"/>
              <a:ext cx="1681581" cy="168158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-6597701">
              <a:off x="3156925" y="1667343"/>
              <a:ext cx="274172" cy="27417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3"/>
          <p:cNvGrpSpPr/>
          <p:nvPr/>
        </p:nvGrpSpPr>
        <p:grpSpPr>
          <a:xfrm>
            <a:off x="3003344" y="1927341"/>
            <a:ext cx="2440200" cy="2440200"/>
            <a:chOff x="4447194" y="1815766"/>
            <a:chExt cx="2440200" cy="2440200"/>
          </a:xfrm>
        </p:grpSpPr>
        <p:sp>
          <p:nvSpPr>
            <p:cNvPr id="189" name="Google Shape;189;p2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congue tempus</a:t>
              </a:r>
              <a:endParaRPr sz="1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1" name="Google Shape;191;p23"/>
          <p:cNvGrpSpPr/>
          <p:nvPr/>
        </p:nvGrpSpPr>
        <p:grpSpPr>
          <a:xfrm>
            <a:off x="2123087" y="1485628"/>
            <a:ext cx="1423800" cy="1423800"/>
            <a:chOff x="3490737" y="1374053"/>
            <a:chExt cx="1423800" cy="1423800"/>
          </a:xfrm>
        </p:grpSpPr>
        <p:sp>
          <p:nvSpPr>
            <p:cNvPr id="192" name="Google Shape;192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tempus</a:t>
              </a:r>
              <a:endParaRPr sz="11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781903" y="3049864"/>
            <a:ext cx="1498800" cy="1498800"/>
            <a:chOff x="644203" y="3718814"/>
            <a:chExt cx="1498800" cy="1498800"/>
          </a:xfrm>
        </p:grpSpPr>
        <p:sp>
          <p:nvSpPr>
            <p:cNvPr id="195" name="Google Shape;195;p2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congue tempus</a:t>
              </a:r>
              <a:endParaRPr sz="11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2" name="Google Shape;202;p24"/>
          <p:cNvGraphicFramePr/>
          <p:nvPr/>
        </p:nvGraphicFramePr>
        <p:xfrm>
          <a:off x="855300" y="1564481"/>
          <a:ext cx="5513900" cy="2766300"/>
        </p:xfrm>
        <a:graphic>
          <a:graphicData uri="http://schemas.openxmlformats.org/drawingml/2006/table">
            <a:tbl>
              <a:tblPr>
                <a:noFill/>
                <a:tableStyleId>{668617F7-BD45-45D3-9494-08AB8ACE10ED}</a:tableStyleId>
              </a:tblPr>
              <a:tblGrid>
                <a:gridCol w="137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</a:t>
                      </a:r>
                      <a:endParaRPr sz="110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</a:t>
                      </a:r>
                      <a:endParaRPr sz="110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</a:t>
                      </a:r>
                      <a:endParaRPr sz="110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3" name="Google Shape;203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514725" y="7901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title" idx="4294967295"/>
          </p:nvPr>
        </p:nvSpPr>
        <p:spPr>
          <a:xfrm>
            <a:off x="855300" y="3938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1968819" y="1720237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our office</a:t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1168700" y="20870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2853925" y="37467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3891975" y="18383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4674525" y="39493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6717425" y="2381575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7380775" y="4007175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583350"/>
            <a:ext cx="760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89,526,124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2840054"/>
            <a:ext cx="7602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855300" y="571800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100%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855300" y="4040201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34" name="Google Shape;234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886247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185,244 users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725755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323513" y="2367800"/>
            <a:ext cx="2952125" cy="1289700"/>
            <a:chOff x="323513" y="1986800"/>
            <a:chExt cx="2952125" cy="1289700"/>
          </a:xfrm>
        </p:grpSpPr>
        <p:sp>
          <p:nvSpPr>
            <p:cNvPr id="244" name="Google Shape;244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45" name="Google Shape;245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6" name="Google Shape;246;p28"/>
          <p:cNvGrpSpPr/>
          <p:nvPr/>
        </p:nvGrpSpPr>
        <p:grpSpPr>
          <a:xfrm>
            <a:off x="5209838" y="1441350"/>
            <a:ext cx="3610650" cy="1289700"/>
            <a:chOff x="5209838" y="1060350"/>
            <a:chExt cx="3610650" cy="1289700"/>
          </a:xfrm>
        </p:grpSpPr>
        <p:sp>
          <p:nvSpPr>
            <p:cNvPr id="247" name="Google Shape;247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48" name="Google Shape;248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9" name="Google Shape;249;p28"/>
          <p:cNvGrpSpPr/>
          <p:nvPr/>
        </p:nvGrpSpPr>
        <p:grpSpPr>
          <a:xfrm>
            <a:off x="5209838" y="3401450"/>
            <a:ext cx="3610650" cy="1289700"/>
            <a:chOff x="5209838" y="3020450"/>
            <a:chExt cx="3610650" cy="1289700"/>
          </a:xfrm>
        </p:grpSpPr>
        <p:sp>
          <p:nvSpPr>
            <p:cNvPr id="250" name="Google Shape;250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51" name="Google Shape;251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2" name="Google Shape;252;p28"/>
          <p:cNvGrpSpPr/>
          <p:nvPr/>
        </p:nvGrpSpPr>
        <p:grpSpPr>
          <a:xfrm>
            <a:off x="2662213" y="1109463"/>
            <a:ext cx="3814835" cy="3790597"/>
            <a:chOff x="2662213" y="676344"/>
            <a:chExt cx="3814835" cy="3790597"/>
          </a:xfrm>
        </p:grpSpPr>
        <p:sp>
          <p:nvSpPr>
            <p:cNvPr id="253" name="Google Shape;253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256" name="Google Shape;256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57" name="Google Shape;257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60" name="Google Shape;260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63" name="Google Shape;263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" name="Google Shape;265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" name="Google Shape;266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" name="Google Shape;267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4" name="Google Shape;274;p29"/>
          <p:cNvSpPr txBox="1">
            <a:spLocks noGrp="1"/>
          </p:cNvSpPr>
          <p:nvPr>
            <p:ph type="body" idx="2"/>
          </p:nvPr>
        </p:nvSpPr>
        <p:spPr>
          <a:xfrm>
            <a:off x="3414212" y="1430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5" name="Google Shape;275;p29"/>
          <p:cNvSpPr txBox="1">
            <a:spLocks noGrp="1"/>
          </p:cNvSpPr>
          <p:nvPr>
            <p:ph type="body" idx="3"/>
          </p:nvPr>
        </p:nvSpPr>
        <p:spPr>
          <a:xfrm>
            <a:off x="5973124" y="1430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276" name="Google Shape;276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855300" y="2954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8" name="Google Shape;278;p29"/>
          <p:cNvSpPr txBox="1">
            <a:spLocks noGrp="1"/>
          </p:cNvSpPr>
          <p:nvPr>
            <p:ph type="body" idx="2"/>
          </p:nvPr>
        </p:nvSpPr>
        <p:spPr>
          <a:xfrm>
            <a:off x="3414212" y="2954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9" name="Google Shape;279;p29"/>
          <p:cNvSpPr txBox="1">
            <a:spLocks noGrp="1"/>
          </p:cNvSpPr>
          <p:nvPr>
            <p:ph type="body" idx="3"/>
          </p:nvPr>
        </p:nvSpPr>
        <p:spPr>
          <a:xfrm>
            <a:off x="5973124" y="2954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86" name="Google Shape;286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604550"/>
            <a:ext cx="6263850" cy="35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 project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39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994627" y="1715969"/>
            <a:ext cx="7154745" cy="21742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b="1"/>
              <a:t>Semua Mahasiswa </a:t>
            </a:r>
            <a:r>
              <a:rPr lang="en"/>
              <a:t>di lingkungan </a:t>
            </a:r>
            <a:r>
              <a:rPr lang="en" b="1"/>
              <a:t>Fakultas Teknik </a:t>
            </a:r>
            <a:r>
              <a:rPr lang="en"/>
              <a:t>dapat mengikuti seluruh rangkaian workshop yang diadakan oleh Technology Artisan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9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05" name="Google Shape;305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06" name="Google Shape;306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2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Tablet project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/>
          <p:nvPr/>
        </p:nvSpPr>
        <p:spPr>
          <a:xfrm>
            <a:off x="44497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3944874" y="1241129"/>
            <a:ext cx="4542205" cy="2661224"/>
            <a:chOff x="1177450" y="241631"/>
            <a:chExt cx="6173152" cy="3616776"/>
          </a:xfrm>
        </p:grpSpPr>
        <p:sp>
          <p:nvSpPr>
            <p:cNvPr id="318" name="Google Shape;318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Desktop project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/>
          </a:blip>
          <a:srcRect t="14410" r="13532" b="27949"/>
          <a:stretch/>
        </p:blipFill>
        <p:spPr>
          <a:xfrm>
            <a:off x="6346800" y="2187300"/>
            <a:ext cx="5921400" cy="5921100"/>
          </a:xfrm>
          <a:prstGeom prst="pie">
            <a:avLst>
              <a:gd name="adj1" fmla="val 10795177"/>
              <a:gd name="adj2" fmla="val 16209058"/>
            </a:avLst>
          </a:prstGeom>
          <a:noFill/>
          <a:ln>
            <a:noFill/>
          </a:ln>
        </p:spPr>
      </p:pic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329" name="Google Shape;329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608"/>
            <a:ext cx="6593700" cy="19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2"/>
                </a:solidFill>
              </a:rPr>
              <a:t>Any questions?</a:t>
            </a:r>
            <a:endParaRPr sz="36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37" name="Google Shape;33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body" idx="1"/>
          </p:nvPr>
        </p:nvSpPr>
        <p:spPr>
          <a:xfrm>
            <a:off x="855300" y="1430149"/>
            <a:ext cx="7433400" cy="183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Montserrat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Montserrat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https://www.fontsquirrel.com/fonts/montserrat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800"/>
          </a:p>
        </p:txBody>
      </p:sp>
      <p:sp>
        <p:nvSpPr>
          <p:cNvPr id="344" name="Google Shape;344;p36"/>
          <p:cNvSpPr txBox="1"/>
          <p:nvPr/>
        </p:nvSpPr>
        <p:spPr>
          <a:xfrm>
            <a:off x="855300" y="4104575"/>
            <a:ext cx="7433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1" name="Google Shape;371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2" name="Google Shape;372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3" name="Google Shape;373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5" name="Google Shape;375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7" name="Google Shape;377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9" name="Google Shape;379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1" name="Google Shape;381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5" name="Google Shape;385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6" name="Google Shape;386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7" name="Google Shape;387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9" name="Google Shape;389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0" name="Google Shape;390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1" name="Google Shape;391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3" name="Google Shape;393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4" name="Google Shape;394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4" name="Google Shape;404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6" name="Google Shape;406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7" name="Google Shape;407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9" name="Google Shape;409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0" name="Google Shape;410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3" name="Google Shape;413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6" name="Google Shape;416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8" name="Google Shape;418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9" name="Google Shape;419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1" name="Google Shape;421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aphicFrame>
        <p:nvGraphicFramePr>
          <p:cNvPr id="433" name="Google Shape;433;p40"/>
          <p:cNvGraphicFramePr/>
          <p:nvPr/>
        </p:nvGraphicFramePr>
        <p:xfrm>
          <a:off x="392525" y="1564481"/>
          <a:ext cx="8382600" cy="3197750"/>
        </p:xfrm>
        <a:graphic>
          <a:graphicData uri="http://schemas.openxmlformats.org/drawingml/2006/table">
            <a:tbl>
              <a:tblPr>
                <a:noFill/>
                <a:tableStyleId>{668617F7-BD45-45D3-9494-08AB8ACE10ED}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39" name="Google Shape;439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41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WEAKNESSES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1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THREATS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1"/>
          <p:cNvSpPr/>
          <p:nvPr/>
        </p:nvSpPr>
        <p:spPr>
          <a:xfrm>
            <a:off x="3842100" y="2242577"/>
            <a:ext cx="359450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</a:p>
        </p:txBody>
      </p:sp>
      <p:sp>
        <p:nvSpPr>
          <p:cNvPr id="449" name="Google Shape;449;p41"/>
          <p:cNvSpPr/>
          <p:nvPr/>
        </p:nvSpPr>
        <p:spPr>
          <a:xfrm>
            <a:off x="4857720" y="2250297"/>
            <a:ext cx="691108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W</a:t>
            </a:r>
          </a:p>
        </p:txBody>
      </p:sp>
      <p:sp>
        <p:nvSpPr>
          <p:cNvPr id="450" name="Google Shape;450;p41"/>
          <p:cNvSpPr/>
          <p:nvPr/>
        </p:nvSpPr>
        <p:spPr>
          <a:xfrm>
            <a:off x="3807513" y="3348952"/>
            <a:ext cx="473091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O</a:t>
            </a:r>
          </a:p>
        </p:txBody>
      </p:sp>
      <p:sp>
        <p:nvSpPr>
          <p:cNvPr id="451" name="Google Shape;451;p41"/>
          <p:cNvSpPr/>
          <p:nvPr/>
        </p:nvSpPr>
        <p:spPr>
          <a:xfrm>
            <a:off x="4971979" y="3356672"/>
            <a:ext cx="376744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EF19D4-F35D-4DA4-85AC-98A758A7A025}"/>
              </a:ext>
            </a:extLst>
          </p:cNvPr>
          <p:cNvSpPr/>
          <p:nvPr/>
        </p:nvSpPr>
        <p:spPr>
          <a:xfrm>
            <a:off x="3050409" y="3846599"/>
            <a:ext cx="2876664" cy="7143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DA713C8-7EE3-42E1-9B8C-F1E2CAAB7247}"/>
              </a:ext>
            </a:extLst>
          </p:cNvPr>
          <p:cNvSpPr/>
          <p:nvPr/>
        </p:nvSpPr>
        <p:spPr>
          <a:xfrm>
            <a:off x="981077" y="1539500"/>
            <a:ext cx="6804439" cy="8448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2" name="Google Shape;522;p44"/>
          <p:cNvSpPr txBox="1">
            <a:spLocks noGrp="1"/>
          </p:cNvSpPr>
          <p:nvPr>
            <p:ph type="title"/>
          </p:nvPr>
        </p:nvSpPr>
        <p:spPr>
          <a:xfrm>
            <a:off x="1358486" y="491865"/>
            <a:ext cx="6427030" cy="8448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Source Codes Used in Our Workshop are Available in Our Organization Repository</a:t>
            </a:r>
            <a:endParaRPr sz="2000"/>
          </a:p>
        </p:txBody>
      </p:sp>
      <p:sp>
        <p:nvSpPr>
          <p:cNvPr id="9" name="Google Shape;115;p16">
            <a:extLst>
              <a:ext uri="{FF2B5EF4-FFF2-40B4-BE49-F238E27FC236}">
                <a16:creationId xmlns:a16="http://schemas.microsoft.com/office/drawing/2014/main" id="{9447CA30-1D19-4828-88AC-85DFA22FC8DA}"/>
              </a:ext>
            </a:extLst>
          </p:cNvPr>
          <p:cNvSpPr txBox="1">
            <a:spLocks/>
          </p:cNvSpPr>
          <p:nvPr/>
        </p:nvSpPr>
        <p:spPr>
          <a:xfrm>
            <a:off x="1246223" y="1634977"/>
            <a:ext cx="6651553" cy="5900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d-ID" sz="4000">
                <a:solidFill>
                  <a:schemeClr val="bg1"/>
                </a:solidFill>
              </a:rPr>
              <a:t>github.com/</a:t>
            </a:r>
            <a:r>
              <a:rPr lang="id-ID" sz="4000" err="1">
                <a:solidFill>
                  <a:schemeClr val="bg1"/>
                </a:solidFill>
              </a:rPr>
              <a:t>TecArt</a:t>
            </a:r>
            <a:r>
              <a:rPr lang="id-ID" sz="4000">
                <a:solidFill>
                  <a:schemeClr val="bg1"/>
                </a:solidFill>
              </a:rPr>
              <a:t>-Udayana</a:t>
            </a:r>
          </a:p>
        </p:txBody>
      </p:sp>
      <p:sp>
        <p:nvSpPr>
          <p:cNvPr id="4" name="Google Shape;522;p44">
            <a:extLst>
              <a:ext uri="{FF2B5EF4-FFF2-40B4-BE49-F238E27FC236}">
                <a16:creationId xmlns:a16="http://schemas.microsoft.com/office/drawing/2014/main" id="{A68A187B-E43E-4380-84D8-0FE4837B5DF7}"/>
              </a:ext>
            </a:extLst>
          </p:cNvPr>
          <p:cNvSpPr txBox="1">
            <a:spLocks/>
          </p:cNvSpPr>
          <p:nvPr/>
        </p:nvSpPr>
        <p:spPr>
          <a:xfrm>
            <a:off x="2208004" y="2693049"/>
            <a:ext cx="4727991" cy="84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/>
              <a:t>Jika </a:t>
            </a:r>
            <a:r>
              <a:rPr lang="en-US" sz="1400" err="1"/>
              <a:t>ada</a:t>
            </a:r>
            <a:r>
              <a:rPr lang="en-US" sz="1400"/>
              <a:t> </a:t>
            </a:r>
            <a:r>
              <a:rPr lang="en-US" sz="1400" err="1"/>
              <a:t>pertanyaan</a:t>
            </a:r>
            <a:r>
              <a:rPr lang="en-US" sz="1400"/>
              <a:t> </a:t>
            </a:r>
            <a:r>
              <a:rPr lang="en-US" sz="1400" err="1"/>
              <a:t>terkait</a:t>
            </a:r>
            <a:r>
              <a:rPr lang="en-US" sz="1400"/>
              <a:t> </a:t>
            </a:r>
            <a:r>
              <a:rPr lang="en-US" sz="1400" err="1"/>
              <a:t>cara</a:t>
            </a:r>
            <a:r>
              <a:rPr lang="en-US" sz="1400"/>
              <a:t> setup source code </a:t>
            </a:r>
            <a:r>
              <a:rPr lang="en-US" sz="1400" err="1"/>
              <a:t>tersebut</a:t>
            </a:r>
            <a:r>
              <a:rPr lang="en-US" sz="1400"/>
              <a:t> atau </a:t>
            </a:r>
            <a:r>
              <a:rPr lang="en-US" sz="1400" err="1"/>
              <a:t>hal</a:t>
            </a:r>
            <a:r>
              <a:rPr lang="en-US" sz="1400"/>
              <a:t> lain </a:t>
            </a:r>
            <a:r>
              <a:rPr lang="en-US" sz="1400" err="1"/>
              <a:t>terkait</a:t>
            </a:r>
            <a:r>
              <a:rPr lang="en-US" sz="1400"/>
              <a:t> teknologi, </a:t>
            </a:r>
            <a:r>
              <a:rPr lang="en-US" sz="1400" err="1"/>
              <a:t>teman-teman</a:t>
            </a:r>
            <a:r>
              <a:rPr lang="en-US" sz="1400"/>
              <a:t> bisa </a:t>
            </a:r>
            <a:r>
              <a:rPr lang="en-US" sz="1400" err="1"/>
              <a:t>bertanya</a:t>
            </a:r>
            <a:r>
              <a:rPr lang="en-US" sz="1400"/>
              <a:t> di group Line Technology Artisan</a:t>
            </a:r>
          </a:p>
        </p:txBody>
      </p:sp>
      <p:sp>
        <p:nvSpPr>
          <p:cNvPr id="8" name="Google Shape;522;p44">
            <a:extLst>
              <a:ext uri="{FF2B5EF4-FFF2-40B4-BE49-F238E27FC236}">
                <a16:creationId xmlns:a16="http://schemas.microsoft.com/office/drawing/2014/main" id="{442E805D-BEF0-41AD-B971-8C65AFD24AFD}"/>
              </a:ext>
            </a:extLst>
          </p:cNvPr>
          <p:cNvSpPr txBox="1">
            <a:spLocks/>
          </p:cNvSpPr>
          <p:nvPr/>
        </p:nvSpPr>
        <p:spPr>
          <a:xfrm>
            <a:off x="3211393" y="4141013"/>
            <a:ext cx="2542104" cy="30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3200">
                <a:solidFill>
                  <a:schemeClr val="bg1"/>
                </a:solidFill>
              </a:rPr>
              <a:t>s.id/tecart</a:t>
            </a:r>
          </a:p>
        </p:txBody>
      </p:sp>
    </p:spTree>
    <p:extLst>
      <p:ext uri="{BB962C8B-B14F-4D97-AF65-F5344CB8AC3E}">
        <p14:creationId xmlns:p14="http://schemas.microsoft.com/office/powerpoint/2010/main" val="2379276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57" name="Google Shape;457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58" name="Google Shape;458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1" name="Google Shape;471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72" name="Google Shape;472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4" name="Google Shape;474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76" name="Google Shape;476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" name="Google Shape;479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80" name="Google Shape;480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" name="Google Shape;485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86" name="Google Shape;486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97" name="Google Shape;497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498" name="Google Shape;498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499" name="Google Shape;499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06" name="Google Shape;506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8" name="Google Shape;508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0" name="Google Shape;510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2" name="Google Shape;512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4" name="Google Shape;514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6" name="Google Shape;516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23" name="Google Shape;523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24" name="Google Shape;524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5" name="Google Shape;525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Imani Jackson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6" name="Google Shape;52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7" name="Google Shape;527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Marcos Galán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8" name="Google Shape;528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Ixchel Valdía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1" name="Google Shape;531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Nils Årud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37" name="Google Shape;537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39" name="Google Shape;539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5" name="Google Shape;585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586" name="Google Shape;586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87" name="Google Shape;587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9" name="Google Shape;609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10" name="Google Shape;610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11" name="Google Shape;611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LOW VALUE 1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HIGH VALUE 1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LOW VALUE 2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HIGH VALUE 2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27" name="Google Shape;627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aphicFrame>
        <p:nvGraphicFramePr>
          <p:cNvPr id="628" name="Google Shape;628;p46"/>
          <p:cNvGraphicFramePr/>
          <p:nvPr/>
        </p:nvGraphicFramePr>
        <p:xfrm>
          <a:off x="855300" y="1474725"/>
          <a:ext cx="7530600" cy="3030360"/>
        </p:xfrm>
        <a:graphic>
          <a:graphicData uri="http://schemas.openxmlformats.org/drawingml/2006/table">
            <a:tbl>
              <a:tblPr>
                <a:noFill/>
                <a:tableStyleId>{389E5840-C12E-4C8B-9978-033B50F8BF31}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7"/>
          <p:cNvSpPr txBox="1">
            <a:spLocks noGrp="1"/>
          </p:cNvSpPr>
          <p:nvPr>
            <p:ph type="body" idx="1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634" name="Google Shape;634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635" name="Google Shape;635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1" name="Google Shape;641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642" name="Google Shape;642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4" name="Google Shape;644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645" name="Google Shape;645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7" name="Google Shape;647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8" name="Google Shape;648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49" name="Google Shape;649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650" name="Google Shape;650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3" name="Google Shape;653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654" name="Google Shape;654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8" name="Google Shape;658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59" name="Google Shape;659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660" name="Google Shape;660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0" name="Google Shape;680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681" name="Google Shape;681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3" name="Google Shape;683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684" name="Google Shape;684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7" name="Google Shape;687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688" name="Google Shape;688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692" name="Google Shape;692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96" name="Google Shape;696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7" name="Google Shape;697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8" name="Google Shape;698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9" name="Google Shape;699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00" name="Google Shape;700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01" name="Google Shape;701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04" name="Google Shape;704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07" name="Google Shape;707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9" name="Google Shape;709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10" name="Google Shape;710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2" name="Google Shape;712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13" name="Google Shape;713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7" name="Google Shape;717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18" name="Google Shape;718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0" name="Google Shape;720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21" name="Google Shape;721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24" name="Google Shape;724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25" name="Google Shape;725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26" name="Google Shape;726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29" name="Google Shape;729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4" name="Google Shape;734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735" name="Google Shape;735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7" name="Google Shape;737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738" name="Google Shape;738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3" name="Google Shape;743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744" name="Google Shape;744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9" name="Google Shape;749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750" name="Google Shape;750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4" name="Google Shape;754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5" name="Google Shape;755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6" name="Google Shape;756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57" name="Google Shape;757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758" name="Google Shape;758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0" name="Google Shape;760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761" name="Google Shape;761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3" name="Google Shape;763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764" name="Google Shape;764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66" name="Google Shape;766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67" name="Google Shape;767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768" name="Google Shape;768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0" name="Google Shape;770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771" name="Google Shape;771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6" name="Google Shape;776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77" name="Google Shape;777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9" name="Google Shape;779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0" name="Google Shape;780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81" name="Google Shape;781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782" name="Google Shape;782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4" name="Google Shape;784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785" name="Google Shape;785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7" name="Google Shape;787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88" name="Google Shape;788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789" name="Google Shape;789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1" name="Google Shape;791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792" name="Google Shape;792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5" name="Google Shape;795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6" name="Google Shape;796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97" name="Google Shape;797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798" name="Google Shape;798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0" name="Google Shape;800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01" name="Google Shape;801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5" name="Google Shape;805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06" name="Google Shape;806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9" name="Google Shape;809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10" name="Google Shape;810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2" name="Google Shape;812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13" name="Google Shape;813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6" name="Google Shape;816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17" name="Google Shape;817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23" name="Google Shape;823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5" name="Google Shape;825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26" name="Google Shape;826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1" name="Google Shape;831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32" name="Google Shape;832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33" name="Google Shape;833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836" name="Google Shape;836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0" name="Google Shape;840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41" name="Google Shape;841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842" name="Google Shape;842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846" name="Google Shape;846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9" name="Google Shape;849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1" name="Google Shape;851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2" name="Google Shape;852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853" name="Google Shape;853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6" name="Google Shape;856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7" name="Google Shape;857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858" name="Google Shape;858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1" name="Google Shape;861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2" name="Google Shape;862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863" name="Google Shape;863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869" name="Google Shape;869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2" name="Google Shape;872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873" name="Google Shape;873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6" name="Google Shape;876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77" name="Google Shape;877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2" name="Google Shape;882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883" name="Google Shape;883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8" name="Google Shape;888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889" name="Google Shape;889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892" name="Google Shape;892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98" name="Google Shape;898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99" name="Google Shape;899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00" name="Google Shape;900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906" name="Google Shape;90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08" name="Google Shape;908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910" name="Google Shape;910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914" name="Google Shape;914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body" idx="1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24" name="Google Shape;924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31" name="Google Shape;931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" name="Google Shape;935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36" name="Google Shape;936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40" name="Google Shape;940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46" name="Google Shape;946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50" name="Google Shape;950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55" name="Google Shape;955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61" name="Google Shape;961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68" name="Google Shape;968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71" name="Google Shape;971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75" name="Google Shape;975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82" name="Google Shape;982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88" name="Google Shape;988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92" name="Google Shape;992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93" name="Google Shape;993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3" name="Google Shape;1003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10" name="Google Shape;1010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15" name="Google Shape;1015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21" name="Google Shape;1021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28" name="Google Shape;1028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33" name="Google Shape;1033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38" name="Google Shape;1038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3" name="Google Shape;1043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44" name="Google Shape;104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4" name="Google Shape;1054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55" name="Google Shape;1055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8" name="Google Shape;1058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59" name="Google Shape;1059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9" name="Google Shape;1069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70" name="Google Shape;1070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4" name="Google Shape;1074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75" name="Google Shape;1075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5" name="Google Shape;1085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86" name="Google Shape;1086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94" name="Google Shape;1094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8" name="Google Shape;1098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99" name="Google Shape;1099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04" name="Google Shape;1104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10" name="Google Shape;1110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17" name="Google Shape;1117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21" name="Google Shape;1121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27" name="Google Shape;1127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34" name="Google Shape;1134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38" name="Google Shape;1138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43" name="Google Shape;1143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50" name="Google Shape;1150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58" name="Google Shape;1158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63" name="Google Shape;1163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67" name="Google Shape;1167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71" name="Google Shape;1171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5" name="Google Shape;1175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76" name="Google Shape;1176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81" name="Google Shape;1181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87" name="Google Shape;1187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94" name="Google Shape;1194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02" name="Google Shape;1202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15" name="Google Shape;1215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9" name="Google Shape;1219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20" name="Google Shape;1220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24" name="Google Shape;1224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31" name="Google Shape;1231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40" name="Google Shape;1240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2" name="Google Shape;1252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53" name="Google Shape;1253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66" name="Google Shape;1266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79" name="Google Shape;1279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86" name="Google Shape;1286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02" name="Google Shape;1302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07" name="Google Shape;1307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08" name="Google Shape;1308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12" name="Google Shape;1312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16" name="Google Shape;1316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20" name="Google Shape;1320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3" name="Google Shape;1323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24" name="Google Shape;1324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2" name="Google Shape;1332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33" name="Google Shape;1333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7" name="Google Shape;1357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58" name="Google Shape;1358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59" name="Google Shape;1359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62" name="Google Shape;1362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4" name="Google Shape;1364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65" name="Google Shape;1365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7" name="Google Shape;1367;p4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68" name="Google Shape;1368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49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375" name="Google Shape;1375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376" name="Google Shape;1376;p49"/>
          <p:cNvSpPr txBox="1">
            <a:spLocks noGrp="1"/>
          </p:cNvSpPr>
          <p:nvPr>
            <p:ph type="body" idx="1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83" name="Google Shape;1383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84" name="Google Shape;1384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85" name="Google Shape;1385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7" name="Google Shape;1387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88" name="Google Shape;1388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0" name="Google Shape;1390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91" name="Google Shape;1391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3" name="Google Shape;1393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94" name="Google Shape;1394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96" name="Google Shape;1396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983255" y="1410876"/>
            <a:ext cx="5604831" cy="11784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Let’s Start !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294967295"/>
          </p:nvPr>
        </p:nvSpPr>
        <p:spPr>
          <a:xfrm>
            <a:off x="983256" y="2571750"/>
            <a:ext cx="4644900" cy="11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>
                <a:solidFill>
                  <a:schemeClr val="bg1"/>
                </a:solidFill>
              </a:rPr>
              <a:t>Let’s </a:t>
            </a:r>
            <a:r>
              <a:rPr lang="en-US" err="1">
                <a:solidFill>
                  <a:schemeClr val="bg1"/>
                </a:solidFill>
              </a:rPr>
              <a:t>goooo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3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375179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err="1"/>
              <a:t>Computer</a:t>
            </a:r>
            <a:r>
              <a:rPr lang="id-ID" sz="2400" b="1"/>
              <a:t> Vision</a:t>
            </a:r>
            <a:endParaRPr sz="2400" b="1"/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r>
              <a:rPr lang="id-ID"/>
              <a:t>Memproses citra </a:t>
            </a:r>
            <a:r>
              <a:rPr lang="en-US"/>
              <a:t>menggunakan</a:t>
            </a:r>
            <a:r>
              <a:rPr lang="id-ID"/>
              <a:t> </a:t>
            </a:r>
            <a:r>
              <a:rPr lang="id-ID" err="1"/>
              <a:t>Image</a:t>
            </a:r>
            <a:r>
              <a:rPr lang="id-ID"/>
              <a:t> </a:t>
            </a:r>
            <a:r>
              <a:rPr lang="id-ID" err="1"/>
              <a:t>Processing</a:t>
            </a:r>
            <a:r>
              <a:rPr lang="id-ID"/>
              <a:t> dengan tujuan untuk </a:t>
            </a:r>
            <a:r>
              <a:rPr lang="id-ID" b="1"/>
              <a:t>memahami</a:t>
            </a:r>
            <a:r>
              <a:rPr lang="id-ID"/>
              <a:t> </a:t>
            </a:r>
            <a:r>
              <a:rPr lang="en-US"/>
              <a:t>a</a:t>
            </a:r>
            <a:r>
              <a:rPr lang="id-ID" err="1"/>
              <a:t>tau</a:t>
            </a:r>
            <a:r>
              <a:rPr lang="id-ID"/>
              <a:t> </a:t>
            </a:r>
            <a:r>
              <a:rPr lang="id-ID" b="1"/>
              <a:t>menarik kesimpulan </a:t>
            </a:r>
            <a:br>
              <a:rPr lang="id-ID"/>
            </a:br>
            <a:r>
              <a:rPr lang="id-ID"/>
              <a:t>dari citra</a:t>
            </a:r>
            <a:r>
              <a:rPr lang="en-US"/>
              <a:t>.</a:t>
            </a: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What's the difference between</a:t>
            </a:r>
            <a:r>
              <a:rPr lang="id-ID"/>
              <a:t>…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2"/>
          </p:nvPr>
        </p:nvSpPr>
        <p:spPr>
          <a:xfrm>
            <a:off x="4913523" y="1430150"/>
            <a:ext cx="3375178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err="1"/>
              <a:t>Image</a:t>
            </a:r>
            <a:r>
              <a:rPr lang="id-ID" sz="2400" b="1"/>
              <a:t> </a:t>
            </a:r>
            <a:r>
              <a:rPr lang="id-ID" sz="2400" b="1" err="1"/>
              <a:t>Processing</a:t>
            </a:r>
            <a:endParaRPr lang="id-ID" sz="2400" b="1"/>
          </a:p>
          <a:p>
            <a:pPr marL="0" lvl="0" indent="0" algn="l" rtl="0">
              <a:spcBef>
                <a:spcPts val="1200"/>
              </a:spcBef>
              <a:spcAft>
                <a:spcPts val="600"/>
              </a:spcAft>
              <a:buNone/>
            </a:pPr>
            <a:r>
              <a:rPr lang="id-ID"/>
              <a:t>Melakukan </a:t>
            </a:r>
            <a:r>
              <a:rPr lang="id-ID" b="1"/>
              <a:t>transformasi</a:t>
            </a:r>
            <a:r>
              <a:rPr lang="id-ID"/>
              <a:t> terhadap citra dengan tujuan untuk </a:t>
            </a:r>
            <a:r>
              <a:rPr lang="id-ID" b="1"/>
              <a:t>meningkatkan kualitas citra</a:t>
            </a:r>
            <a:r>
              <a:rPr lang="id-ID"/>
              <a:t>.</a:t>
            </a:r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26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emo2">
            <a:hlinkClick r:id="" action="ppaction://media"/>
            <a:extLst>
              <a:ext uri="{FF2B5EF4-FFF2-40B4-BE49-F238E27FC236}">
                <a16:creationId xmlns:a16="http://schemas.microsoft.com/office/drawing/2014/main" id="{6CFAAB8C-758A-4C63-B7E0-B49A0B686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7901" y="0"/>
            <a:ext cx="9751901" cy="5143451"/>
          </a:xfrm>
          <a:prstGeom prst="rect">
            <a:avLst/>
          </a:prstGeom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509179" y="382632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An Example of Computer Vision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" name="Google Shape;148;p19">
            <a:extLst>
              <a:ext uri="{FF2B5EF4-FFF2-40B4-BE49-F238E27FC236}">
                <a16:creationId xmlns:a16="http://schemas.microsoft.com/office/drawing/2014/main" id="{DED7D5BE-F764-4312-9CA7-95B1B8FFB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392" y="3907342"/>
            <a:ext cx="2953219" cy="10393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1"/>
                </a:solidFill>
              </a:rPr>
              <a:t>“Apakah orang itu menggunakan masker ?”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1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ne detection and object detection with OpenCV &amp; TensorFlow">
            <a:hlinkClick r:id="" action="ppaction://media"/>
            <a:extLst>
              <a:ext uri="{FF2B5EF4-FFF2-40B4-BE49-F238E27FC236}">
                <a16:creationId xmlns:a16="http://schemas.microsoft.com/office/drawing/2014/main" id="{77729703-0634-4C8D-A10A-D1707DC255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1762" end="9010.7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9"/>
            <a:ext cx="9144000" cy="5143500"/>
          </a:xfrm>
          <a:prstGeom prst="rect">
            <a:avLst/>
          </a:prstGeom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509179" y="382632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Another Example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" name="Google Shape;148;p19">
            <a:extLst>
              <a:ext uri="{FF2B5EF4-FFF2-40B4-BE49-F238E27FC236}">
                <a16:creationId xmlns:a16="http://schemas.microsoft.com/office/drawing/2014/main" id="{DED7D5BE-F764-4312-9CA7-95B1B8FFB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62230" y="3986041"/>
            <a:ext cx="3063649" cy="7638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1"/>
                </a:solidFill>
              </a:rPr>
              <a:t>“Apakah </a:t>
            </a:r>
            <a:r>
              <a:rPr lang="en-US" b="1" err="1">
                <a:solidFill>
                  <a:schemeClr val="bg1"/>
                </a:solidFill>
              </a:rPr>
              <a:t>mobil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berada</a:t>
            </a:r>
            <a:r>
              <a:rPr lang="en-US" b="1">
                <a:solidFill>
                  <a:schemeClr val="bg1"/>
                </a:solidFill>
              </a:rPr>
              <a:t> di </a:t>
            </a:r>
            <a:r>
              <a:rPr lang="en-US" b="1" err="1">
                <a:solidFill>
                  <a:schemeClr val="bg1"/>
                </a:solidFill>
              </a:rPr>
              <a:t>lajur</a:t>
            </a:r>
            <a:r>
              <a:rPr lang="en-US" b="1">
                <a:solidFill>
                  <a:schemeClr val="bg1"/>
                </a:solidFill>
              </a:rPr>
              <a:t> yang </a:t>
            </a:r>
            <a:r>
              <a:rPr lang="en-US" b="1" err="1">
                <a:solidFill>
                  <a:schemeClr val="bg1"/>
                </a:solidFill>
              </a:rPr>
              <a:t>benar</a:t>
            </a:r>
            <a:r>
              <a:rPr lang="en-US" b="1">
                <a:solidFill>
                  <a:schemeClr val="bg1"/>
                </a:solidFill>
              </a:rPr>
              <a:t> ?”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Google Shape;148;p19">
            <a:extLst>
              <a:ext uri="{FF2B5EF4-FFF2-40B4-BE49-F238E27FC236}">
                <a16:creationId xmlns:a16="http://schemas.microsoft.com/office/drawing/2014/main" id="{9E0D8195-002A-4983-9805-DC691383DF1B}"/>
              </a:ext>
            </a:extLst>
          </p:cNvPr>
          <p:cNvSpPr txBox="1">
            <a:spLocks/>
          </p:cNvSpPr>
          <p:nvPr/>
        </p:nvSpPr>
        <p:spPr>
          <a:xfrm>
            <a:off x="5302219" y="3997058"/>
            <a:ext cx="3063649" cy="76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 Light"/>
              <a:buChar char="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 Light"/>
              <a:buChar char="○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■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○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■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○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Montserrat Light"/>
              <a:buChar char="■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buFont typeface="Montserrat Light"/>
              <a:buNone/>
            </a:pPr>
            <a:r>
              <a:rPr lang="en-US" b="1">
                <a:solidFill>
                  <a:schemeClr val="bg1"/>
                </a:solidFill>
              </a:rPr>
              <a:t>“</a:t>
            </a:r>
            <a:r>
              <a:rPr lang="en-US" b="1" err="1">
                <a:solidFill>
                  <a:schemeClr val="bg1"/>
                </a:solidFill>
              </a:rPr>
              <a:t>Objek</a:t>
            </a:r>
            <a:r>
              <a:rPr lang="en-US" b="1">
                <a:solidFill>
                  <a:schemeClr val="bg1"/>
                </a:solidFill>
              </a:rPr>
              <a:t> apa saja yang </a:t>
            </a:r>
            <a:r>
              <a:rPr lang="en-US" b="1" err="1">
                <a:solidFill>
                  <a:schemeClr val="bg1"/>
                </a:solidFill>
              </a:rPr>
              <a:t>ada</a:t>
            </a:r>
            <a:r>
              <a:rPr lang="en-US" b="1">
                <a:solidFill>
                  <a:schemeClr val="bg1"/>
                </a:solidFill>
              </a:rPr>
              <a:t> di sekitar </a:t>
            </a:r>
            <a:r>
              <a:rPr lang="en-US" b="1" err="1">
                <a:solidFill>
                  <a:schemeClr val="bg1"/>
                </a:solidFill>
              </a:rPr>
              <a:t>mobil</a:t>
            </a:r>
            <a:r>
              <a:rPr lang="en-US" b="1">
                <a:solidFill>
                  <a:schemeClr val="bg1"/>
                </a:solidFill>
              </a:rPr>
              <a:t> ?”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36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3078</Words>
  <Application>Microsoft Macintosh PowerPoint</Application>
  <PresentationFormat>On-screen Show (16:9)</PresentationFormat>
  <Paragraphs>538</Paragraphs>
  <Slides>58</Slides>
  <Notes>58</Notes>
  <HiddenSlides>38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Montserrat Light</vt:lpstr>
      <vt:lpstr>Montserrat</vt:lpstr>
      <vt:lpstr>Calibri</vt:lpstr>
      <vt:lpstr>Roboto Mono</vt:lpstr>
      <vt:lpstr>Arial</vt:lpstr>
      <vt:lpstr>Nicholas template</vt:lpstr>
      <vt:lpstr>Intro to Computer Vision</vt:lpstr>
      <vt:lpstr>Smart Technology Division</vt:lpstr>
      <vt:lpstr>Smart Technology Division Workshops Roadmap</vt:lpstr>
      <vt:lpstr>PowerPoint Presentation</vt:lpstr>
      <vt:lpstr>Source Codes Used in Our Workshop are Available in Our Organization Repository</vt:lpstr>
      <vt:lpstr>Let’s Start !</vt:lpstr>
      <vt:lpstr>What's the difference between…</vt:lpstr>
      <vt:lpstr>An Example of Computer Vision</vt:lpstr>
      <vt:lpstr>Another Example</vt:lpstr>
      <vt:lpstr>An Example of Image Processing</vt:lpstr>
      <vt:lpstr>What’s an Image?</vt:lpstr>
      <vt:lpstr>PowerPoint Presentation</vt:lpstr>
      <vt:lpstr>Color Spaces (Commonly Used)</vt:lpstr>
      <vt:lpstr>Color Spaces Composition</vt:lpstr>
      <vt:lpstr>How Computer Sees Images ?</vt:lpstr>
      <vt:lpstr>PowerPoint Presentation</vt:lpstr>
      <vt:lpstr>Grayscale and Binary Images</vt:lpstr>
      <vt:lpstr>Grayscale and Binary Images</vt:lpstr>
      <vt:lpstr>Deteksi Objek</vt:lpstr>
      <vt:lpstr>Terima Kasih</vt:lpstr>
      <vt:lpstr>Instructions for use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Hari Anugrah</cp:lastModifiedBy>
  <cp:revision>1</cp:revision>
  <dcterms:modified xsi:type="dcterms:W3CDTF">2021-03-21T08:16:13Z</dcterms:modified>
</cp:coreProperties>
</file>